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342" r:id="rId2"/>
    <p:sldId id="267" r:id="rId3"/>
    <p:sldId id="426" r:id="rId4"/>
    <p:sldId id="427" r:id="rId5"/>
    <p:sldId id="347" r:id="rId6"/>
    <p:sldId id="428" r:id="rId7"/>
    <p:sldId id="372" r:id="rId8"/>
    <p:sldId id="378" r:id="rId9"/>
    <p:sldId id="429" r:id="rId10"/>
    <p:sldId id="415" r:id="rId11"/>
    <p:sldId id="416" r:id="rId12"/>
    <p:sldId id="430" r:id="rId13"/>
    <p:sldId id="398" r:id="rId14"/>
    <p:sldId id="3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226" clrIdx="0">
    <p:extLst/>
  </p:cmAuthor>
  <p:cmAuthor id="2" name="Howell-Jones, Rebecca" initials="HR" lastIdx="37" clrIdx="1">
    <p:extLst/>
  </p:cmAuthor>
  <p:cmAuthor id="3" name="Spanjers, Katie" initials="SK" lastIdx="61" clrIdx="2">
    <p:extLst/>
  </p:cmAuthor>
  <p:cmAuthor id="4" name="Nikitik, Christopher" initials="NC"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691"/>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3066" autoAdjust="0"/>
  </p:normalViewPr>
  <p:slideViewPr>
    <p:cSldViewPr>
      <p:cViewPr>
        <p:scale>
          <a:sx n="126" d="100"/>
          <a:sy n="126" d="100"/>
        </p:scale>
        <p:origin x="-1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E47D2-F313-4277-98B9-4C4C5C01D15A}"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3C8A1C6E-495E-4798-953D-BB86C8A6A328}">
      <dgm:prSet phldrT="[Text]" custT="1"/>
      <dgm:spPr/>
      <dgm:t>
        <a:bodyPr lIns="0" tIns="0" rIns="0" bIns="0"/>
        <a:lstStyle/>
        <a:p>
          <a:endParaRPr lang="en-US" sz="1200" b="0" dirty="0"/>
        </a:p>
      </dgm:t>
    </dgm:pt>
    <dgm:pt modelId="{B3B4109C-AA6F-4615-8557-AF42582A9E85}" type="parTrans" cxnId="{B4F6CC1B-6057-426D-AE40-9F244BAB8E63}">
      <dgm:prSet/>
      <dgm:spPr/>
      <dgm:t>
        <a:bodyPr/>
        <a:lstStyle/>
        <a:p>
          <a:endParaRPr lang="en-US"/>
        </a:p>
      </dgm:t>
    </dgm:pt>
    <dgm:pt modelId="{0571B7DE-C048-4B1C-B441-84187B87F2A4}" type="sibTrans" cxnId="{B4F6CC1B-6057-426D-AE40-9F244BAB8E63}">
      <dgm:prSet/>
      <dgm:spPr/>
      <dgm:t>
        <a:bodyPr/>
        <a:lstStyle/>
        <a:p>
          <a:endParaRPr lang="en-US"/>
        </a:p>
      </dgm:t>
    </dgm:pt>
    <dgm:pt modelId="{144061A7-FCA4-4EE0-AE31-BAE3506AF349}">
      <dgm:prSet phldrT="[Text]" custT="1"/>
      <dgm:spPr/>
      <dgm:t>
        <a:bodyPr/>
        <a:lstStyle/>
        <a:p>
          <a:r>
            <a:rPr lang="en-US" sz="2200" b="1" dirty="0" smtClean="0"/>
            <a:t>Clinically Extremely Vulnerable: </a:t>
          </a:r>
          <a:r>
            <a:rPr lang="en-US" sz="1400" b="0" dirty="0" smtClean="0"/>
            <a:t>Shield</a:t>
          </a:r>
        </a:p>
        <a:p>
          <a:r>
            <a:rPr lang="en-US" sz="2400" b="1" dirty="0" smtClean="0"/>
            <a:t>7,300 </a:t>
          </a:r>
          <a:r>
            <a:rPr lang="en-US" sz="1800" b="1" dirty="0" smtClean="0"/>
            <a:t>(4%)</a:t>
          </a:r>
        </a:p>
        <a:p>
          <a:r>
            <a:rPr lang="en-US" sz="1400" i="1" dirty="0" smtClean="0"/>
            <a:t>Specific serious health conditions</a:t>
          </a:r>
          <a:endParaRPr lang="en-US" sz="1400" i="1" dirty="0"/>
        </a:p>
      </dgm:t>
    </dgm:pt>
    <dgm:pt modelId="{518943DD-956C-4D31-93E6-4A1D2BE62DBE}" type="parTrans" cxnId="{AEE4B51C-9CA6-4066-B729-692C9FDFB120}">
      <dgm:prSet/>
      <dgm:spPr/>
      <dgm:t>
        <a:bodyPr/>
        <a:lstStyle/>
        <a:p>
          <a:endParaRPr lang="en-US"/>
        </a:p>
      </dgm:t>
    </dgm:pt>
    <dgm:pt modelId="{19C6B75A-DEC2-427D-9E61-5AB7117829DB}" type="sibTrans" cxnId="{AEE4B51C-9CA6-4066-B729-692C9FDFB120}">
      <dgm:prSet/>
      <dgm:spPr/>
      <dgm:t>
        <a:bodyPr/>
        <a:lstStyle/>
        <a:p>
          <a:endParaRPr lang="en-US"/>
        </a:p>
      </dgm:t>
    </dgm:pt>
    <dgm:pt modelId="{A6B8B76D-A856-485A-88ED-EA12457C2A73}">
      <dgm:prSet/>
      <dgm:spPr>
        <a:solidFill>
          <a:srgbClr val="16A691"/>
        </a:solidFill>
      </dgm:spPr>
      <dgm:t>
        <a:bodyPr/>
        <a:lstStyle/>
        <a:p>
          <a:endParaRPr lang="en-US"/>
        </a:p>
      </dgm:t>
    </dgm:pt>
    <dgm:pt modelId="{25FDE295-95B3-47CD-A0C9-048F23F76920}" type="parTrans" cxnId="{F14B4BE6-F0E1-4DD2-BCA6-9F15C1E11D48}">
      <dgm:prSet/>
      <dgm:spPr/>
      <dgm:t>
        <a:bodyPr/>
        <a:lstStyle/>
        <a:p>
          <a:endParaRPr lang="en-US"/>
        </a:p>
      </dgm:t>
    </dgm:pt>
    <dgm:pt modelId="{FBB0F460-E952-465A-8A2E-CDE621BAB494}" type="sibTrans" cxnId="{F14B4BE6-F0E1-4DD2-BCA6-9F15C1E11D48}">
      <dgm:prSet/>
      <dgm:spPr/>
      <dgm:t>
        <a:bodyPr/>
        <a:lstStyle/>
        <a:p>
          <a:endParaRPr lang="en-US"/>
        </a:p>
      </dgm:t>
    </dgm:pt>
    <dgm:pt modelId="{EF8A1C1C-9121-46B9-8C9D-714814FE07D8}" type="pres">
      <dgm:prSet presAssocID="{51BE47D2-F313-4277-98B9-4C4C5C01D15A}" presName="Name0" presStyleCnt="0">
        <dgm:presLayoutVars>
          <dgm:chMax val="7"/>
          <dgm:resizeHandles val="exact"/>
        </dgm:presLayoutVars>
      </dgm:prSet>
      <dgm:spPr/>
      <dgm:t>
        <a:bodyPr/>
        <a:lstStyle/>
        <a:p>
          <a:endParaRPr lang="en-US"/>
        </a:p>
      </dgm:t>
    </dgm:pt>
    <dgm:pt modelId="{E7594945-45B0-435D-B231-1F68EAD12C7B}" type="pres">
      <dgm:prSet presAssocID="{51BE47D2-F313-4277-98B9-4C4C5C01D15A}" presName="comp1" presStyleCnt="0"/>
      <dgm:spPr/>
      <dgm:t>
        <a:bodyPr/>
        <a:lstStyle/>
        <a:p>
          <a:endParaRPr lang="en-US"/>
        </a:p>
      </dgm:t>
    </dgm:pt>
    <dgm:pt modelId="{5703C18B-8F0C-4B2D-805A-B3FF64CADFD2}" type="pres">
      <dgm:prSet presAssocID="{51BE47D2-F313-4277-98B9-4C4C5C01D15A}" presName="circle1" presStyleLbl="node1" presStyleIdx="0" presStyleCnt="3" custScaleX="118796" custLinFactNeighborX="-27692"/>
      <dgm:spPr/>
      <dgm:t>
        <a:bodyPr/>
        <a:lstStyle/>
        <a:p>
          <a:endParaRPr lang="en-US"/>
        </a:p>
      </dgm:t>
    </dgm:pt>
    <dgm:pt modelId="{F9FB7DF0-733C-4625-BA3F-2A2A1E0A364D}" type="pres">
      <dgm:prSet presAssocID="{51BE47D2-F313-4277-98B9-4C4C5C01D15A}" presName="c1text" presStyleLbl="node1" presStyleIdx="0" presStyleCnt="3">
        <dgm:presLayoutVars>
          <dgm:bulletEnabled val="1"/>
        </dgm:presLayoutVars>
      </dgm:prSet>
      <dgm:spPr/>
      <dgm:t>
        <a:bodyPr/>
        <a:lstStyle/>
        <a:p>
          <a:endParaRPr lang="en-US"/>
        </a:p>
      </dgm:t>
    </dgm:pt>
    <dgm:pt modelId="{0BB04989-6312-4339-AEE2-2ABDE233C891}" type="pres">
      <dgm:prSet presAssocID="{51BE47D2-F313-4277-98B9-4C4C5C01D15A}" presName="comp2" presStyleCnt="0"/>
      <dgm:spPr/>
      <dgm:t>
        <a:bodyPr/>
        <a:lstStyle/>
        <a:p>
          <a:endParaRPr lang="en-US"/>
        </a:p>
      </dgm:t>
    </dgm:pt>
    <dgm:pt modelId="{4976861B-BDC6-4FD5-98CD-2EEE77400352}" type="pres">
      <dgm:prSet presAssocID="{51BE47D2-F313-4277-98B9-4C4C5C01D15A}" presName="circle2" presStyleLbl="node1" presStyleIdx="1" presStyleCnt="3" custScaleX="115245" custScaleY="105388" custLinFactNeighborY="1445"/>
      <dgm:spPr/>
      <dgm:t>
        <a:bodyPr/>
        <a:lstStyle/>
        <a:p>
          <a:endParaRPr lang="en-US"/>
        </a:p>
      </dgm:t>
    </dgm:pt>
    <dgm:pt modelId="{EC616E64-C7F1-42EA-9B17-03607D680498}" type="pres">
      <dgm:prSet presAssocID="{51BE47D2-F313-4277-98B9-4C4C5C01D15A}" presName="c2text" presStyleLbl="node1" presStyleIdx="1" presStyleCnt="3">
        <dgm:presLayoutVars>
          <dgm:bulletEnabled val="1"/>
        </dgm:presLayoutVars>
      </dgm:prSet>
      <dgm:spPr/>
      <dgm:t>
        <a:bodyPr/>
        <a:lstStyle/>
        <a:p>
          <a:endParaRPr lang="en-US"/>
        </a:p>
      </dgm:t>
    </dgm:pt>
    <dgm:pt modelId="{18B53A20-3F47-4A65-A1C0-1D7659026BBC}" type="pres">
      <dgm:prSet presAssocID="{51BE47D2-F313-4277-98B9-4C4C5C01D15A}" presName="comp3" presStyleCnt="0"/>
      <dgm:spPr/>
      <dgm:t>
        <a:bodyPr/>
        <a:lstStyle/>
        <a:p>
          <a:endParaRPr lang="en-US"/>
        </a:p>
      </dgm:t>
    </dgm:pt>
    <dgm:pt modelId="{FF473054-BADA-4D2B-9EAD-FACCE8009FFB}" type="pres">
      <dgm:prSet presAssocID="{51BE47D2-F313-4277-98B9-4C4C5C01D15A}" presName="circle3" presStyleLbl="node1" presStyleIdx="2" presStyleCnt="3" custScaleX="100292" custScaleY="82963" custLinFactNeighborX="50942" custLinFactNeighborY="11781"/>
      <dgm:spPr/>
      <dgm:t>
        <a:bodyPr/>
        <a:lstStyle/>
        <a:p>
          <a:endParaRPr lang="en-US"/>
        </a:p>
      </dgm:t>
    </dgm:pt>
    <dgm:pt modelId="{4C40D679-F5BB-4CA9-A3F2-9489CF89BCD0}" type="pres">
      <dgm:prSet presAssocID="{51BE47D2-F313-4277-98B9-4C4C5C01D15A}" presName="c3text" presStyleLbl="node1" presStyleIdx="2" presStyleCnt="3">
        <dgm:presLayoutVars>
          <dgm:bulletEnabled val="1"/>
        </dgm:presLayoutVars>
      </dgm:prSet>
      <dgm:spPr/>
      <dgm:t>
        <a:bodyPr/>
        <a:lstStyle/>
        <a:p>
          <a:endParaRPr lang="en-US"/>
        </a:p>
      </dgm:t>
    </dgm:pt>
  </dgm:ptLst>
  <dgm:cxnLst>
    <dgm:cxn modelId="{F14B4BE6-F0E1-4DD2-BCA6-9F15C1E11D48}" srcId="{51BE47D2-F313-4277-98B9-4C4C5C01D15A}" destId="{A6B8B76D-A856-485A-88ED-EA12457C2A73}" srcOrd="1" destOrd="0" parTransId="{25FDE295-95B3-47CD-A0C9-048F23F76920}" sibTransId="{FBB0F460-E952-465A-8A2E-CDE621BAB494}"/>
    <dgm:cxn modelId="{69401849-DC1A-425F-A20F-075C5A7F89D5}" type="presOf" srcId="{3C8A1C6E-495E-4798-953D-BB86C8A6A328}" destId="{5703C18B-8F0C-4B2D-805A-B3FF64CADFD2}" srcOrd="0" destOrd="0" presId="urn:microsoft.com/office/officeart/2005/8/layout/venn2"/>
    <dgm:cxn modelId="{46ED025B-C1DE-4750-9145-A1677D8F493B}" type="presOf" srcId="{144061A7-FCA4-4EE0-AE31-BAE3506AF349}" destId="{FF473054-BADA-4D2B-9EAD-FACCE8009FFB}" srcOrd="0" destOrd="0" presId="urn:microsoft.com/office/officeart/2005/8/layout/venn2"/>
    <dgm:cxn modelId="{AEE4B51C-9CA6-4066-B729-692C9FDFB120}" srcId="{51BE47D2-F313-4277-98B9-4C4C5C01D15A}" destId="{144061A7-FCA4-4EE0-AE31-BAE3506AF349}" srcOrd="2" destOrd="0" parTransId="{518943DD-956C-4D31-93E6-4A1D2BE62DBE}" sibTransId="{19C6B75A-DEC2-427D-9E61-5AB7117829DB}"/>
    <dgm:cxn modelId="{984741F8-084B-47E4-9A77-C3C045665DF4}" type="presOf" srcId="{51BE47D2-F313-4277-98B9-4C4C5C01D15A}" destId="{EF8A1C1C-9121-46B9-8C9D-714814FE07D8}" srcOrd="0" destOrd="0" presId="urn:microsoft.com/office/officeart/2005/8/layout/venn2"/>
    <dgm:cxn modelId="{DD3E484F-AA13-4779-9380-831DC40F47E0}" type="presOf" srcId="{3C8A1C6E-495E-4798-953D-BB86C8A6A328}" destId="{F9FB7DF0-733C-4625-BA3F-2A2A1E0A364D}" srcOrd="1" destOrd="0" presId="urn:microsoft.com/office/officeart/2005/8/layout/venn2"/>
    <dgm:cxn modelId="{B4F6CC1B-6057-426D-AE40-9F244BAB8E63}" srcId="{51BE47D2-F313-4277-98B9-4C4C5C01D15A}" destId="{3C8A1C6E-495E-4798-953D-BB86C8A6A328}" srcOrd="0" destOrd="0" parTransId="{B3B4109C-AA6F-4615-8557-AF42582A9E85}" sibTransId="{0571B7DE-C048-4B1C-B441-84187B87F2A4}"/>
    <dgm:cxn modelId="{28F4617A-60CB-4247-B747-6CDB5DBD2885}" type="presOf" srcId="{A6B8B76D-A856-485A-88ED-EA12457C2A73}" destId="{4976861B-BDC6-4FD5-98CD-2EEE77400352}" srcOrd="0" destOrd="0" presId="urn:microsoft.com/office/officeart/2005/8/layout/venn2"/>
    <dgm:cxn modelId="{E388F213-A675-4CA6-9C07-0F5388C8F1E5}" type="presOf" srcId="{A6B8B76D-A856-485A-88ED-EA12457C2A73}" destId="{EC616E64-C7F1-42EA-9B17-03607D680498}" srcOrd="1" destOrd="0" presId="urn:microsoft.com/office/officeart/2005/8/layout/venn2"/>
    <dgm:cxn modelId="{B56CE489-DA80-4CD4-A3DE-156EB4CEBB9F}" type="presOf" srcId="{144061A7-FCA4-4EE0-AE31-BAE3506AF349}" destId="{4C40D679-F5BB-4CA9-A3F2-9489CF89BCD0}" srcOrd="1" destOrd="0" presId="urn:microsoft.com/office/officeart/2005/8/layout/venn2"/>
    <dgm:cxn modelId="{0B8EC69C-C44E-4839-8E17-AB68BAAF8D5B}" type="presParOf" srcId="{EF8A1C1C-9121-46B9-8C9D-714814FE07D8}" destId="{E7594945-45B0-435D-B231-1F68EAD12C7B}" srcOrd="0" destOrd="0" presId="urn:microsoft.com/office/officeart/2005/8/layout/venn2"/>
    <dgm:cxn modelId="{4CE78DAE-73C3-4360-A1A1-601766936C7D}" type="presParOf" srcId="{E7594945-45B0-435D-B231-1F68EAD12C7B}" destId="{5703C18B-8F0C-4B2D-805A-B3FF64CADFD2}" srcOrd="0" destOrd="0" presId="urn:microsoft.com/office/officeart/2005/8/layout/venn2"/>
    <dgm:cxn modelId="{12852E2D-05D4-4C86-8FF3-E6F172F02A59}" type="presParOf" srcId="{E7594945-45B0-435D-B231-1F68EAD12C7B}" destId="{F9FB7DF0-733C-4625-BA3F-2A2A1E0A364D}" srcOrd="1" destOrd="0" presId="urn:microsoft.com/office/officeart/2005/8/layout/venn2"/>
    <dgm:cxn modelId="{A4D2DA03-96CE-402A-A704-9540F72E06CE}" type="presParOf" srcId="{EF8A1C1C-9121-46B9-8C9D-714814FE07D8}" destId="{0BB04989-6312-4339-AEE2-2ABDE233C891}" srcOrd="1" destOrd="0" presId="urn:microsoft.com/office/officeart/2005/8/layout/venn2"/>
    <dgm:cxn modelId="{8AE912D2-1A74-4C3A-944E-9A8223E99968}" type="presParOf" srcId="{0BB04989-6312-4339-AEE2-2ABDE233C891}" destId="{4976861B-BDC6-4FD5-98CD-2EEE77400352}" srcOrd="0" destOrd="0" presId="urn:microsoft.com/office/officeart/2005/8/layout/venn2"/>
    <dgm:cxn modelId="{8E01B1EF-0798-4806-8D73-817A036BEB7D}" type="presParOf" srcId="{0BB04989-6312-4339-AEE2-2ABDE233C891}" destId="{EC616E64-C7F1-42EA-9B17-03607D680498}" srcOrd="1" destOrd="0" presId="urn:microsoft.com/office/officeart/2005/8/layout/venn2"/>
    <dgm:cxn modelId="{08C3C8AF-ECC0-48FB-944F-7456BBB8DE6D}" type="presParOf" srcId="{EF8A1C1C-9121-46B9-8C9D-714814FE07D8}" destId="{18B53A20-3F47-4A65-A1C0-1D7659026BBC}" srcOrd="2" destOrd="0" presId="urn:microsoft.com/office/officeart/2005/8/layout/venn2"/>
    <dgm:cxn modelId="{488A0A24-D8E1-485F-A729-8CA71F121FEE}" type="presParOf" srcId="{18B53A20-3F47-4A65-A1C0-1D7659026BBC}" destId="{FF473054-BADA-4D2B-9EAD-FACCE8009FFB}" srcOrd="0" destOrd="0" presId="urn:microsoft.com/office/officeart/2005/8/layout/venn2"/>
    <dgm:cxn modelId="{2838C4DA-8682-42C0-81E1-2014DFE03F11}" type="presParOf" srcId="{18B53A20-3F47-4A65-A1C0-1D7659026BBC}" destId="{4C40D679-F5BB-4CA9-A3F2-9489CF89BCD0}" srcOrd="1" destOrd="0" presId="urn:microsoft.com/office/officeart/2005/8/layout/venn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3C18B-8F0C-4B2D-805A-B3FF64CADFD2}">
      <dsp:nvSpPr>
        <dsp:cNvPr id="0" name=""/>
        <dsp:cNvSpPr/>
      </dsp:nvSpPr>
      <dsp:spPr>
        <a:xfrm>
          <a:off x="0" y="-52007"/>
          <a:ext cx="6115546" cy="51479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a:off x="1989081" y="205389"/>
        <a:ext cx="2137383" cy="772191"/>
      </dsp:txXfrm>
    </dsp:sp>
    <dsp:sp modelId="{4976861B-BDC6-4FD5-98CD-2EEE77400352}">
      <dsp:nvSpPr>
        <dsp:cNvPr id="0" name=""/>
        <dsp:cNvSpPr/>
      </dsp:nvSpPr>
      <dsp:spPr>
        <a:xfrm>
          <a:off x="2157738" y="1130963"/>
          <a:ext cx="4449557" cy="4068983"/>
        </a:xfrm>
        <a:prstGeom prst="ellipse">
          <a:avLst/>
        </a:prstGeom>
        <a:solidFill>
          <a:srgbClr val="16A6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endParaRPr lang="en-US" sz="2600" kern="1200"/>
        </a:p>
      </dsp:txBody>
      <dsp:txXfrm>
        <a:off x="3345770" y="1385275"/>
        <a:ext cx="2073493" cy="762934"/>
      </dsp:txXfrm>
    </dsp:sp>
    <dsp:sp modelId="{FF473054-BADA-4D2B-9EAD-FACCE8009FFB}">
      <dsp:nvSpPr>
        <dsp:cNvPr id="0" name=""/>
        <dsp:cNvSpPr/>
      </dsp:nvSpPr>
      <dsp:spPr>
        <a:xfrm>
          <a:off x="4403005" y="3012497"/>
          <a:ext cx="2581485" cy="2135442"/>
        </a:xfrm>
        <a:prstGeom prst="ellipse">
          <a:avLst/>
        </a:prstGeom>
        <a:solidFill>
          <a:schemeClr val="accent3">
            <a:hueOff val="-18571044"/>
            <a:satOff val="19918"/>
            <a:lumOff val="1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Clinically Extremely Vulnerable: </a:t>
          </a:r>
          <a:r>
            <a:rPr lang="en-US" sz="1400" b="0" kern="1200" dirty="0" smtClean="0"/>
            <a:t>Shield</a:t>
          </a:r>
        </a:p>
        <a:p>
          <a:pPr lvl="0" algn="ctr" defTabSz="977900">
            <a:lnSpc>
              <a:spcPct val="90000"/>
            </a:lnSpc>
            <a:spcBef>
              <a:spcPct val="0"/>
            </a:spcBef>
            <a:spcAft>
              <a:spcPct val="35000"/>
            </a:spcAft>
          </a:pPr>
          <a:r>
            <a:rPr lang="en-US" sz="2400" b="1" kern="1200" dirty="0" smtClean="0"/>
            <a:t>7,300 </a:t>
          </a:r>
          <a:r>
            <a:rPr lang="en-US" sz="1800" b="1" kern="1200" dirty="0" smtClean="0"/>
            <a:t>(4%)</a:t>
          </a:r>
        </a:p>
        <a:p>
          <a:pPr lvl="0" algn="ctr" defTabSz="977900">
            <a:lnSpc>
              <a:spcPct val="90000"/>
            </a:lnSpc>
            <a:spcBef>
              <a:spcPct val="0"/>
            </a:spcBef>
            <a:spcAft>
              <a:spcPct val="35000"/>
            </a:spcAft>
          </a:pPr>
          <a:r>
            <a:rPr lang="en-US" sz="1400" i="1" kern="1200" dirty="0" smtClean="0"/>
            <a:t>Specific serious health conditions</a:t>
          </a:r>
          <a:endParaRPr lang="en-US" sz="1400" i="1" kern="1200" dirty="0"/>
        </a:p>
      </dsp:txBody>
      <dsp:txXfrm>
        <a:off x="4781055" y="3546357"/>
        <a:ext cx="1825386" cy="106772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64B-D1DB-49BA-9ADD-B38A44DD8FF1}" type="datetimeFigureOut">
              <a:rPr lang="en-GB" smtClean="0"/>
              <a:t>01/02/2021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87CAC-1A4F-4EE9-9CD3-3DDB706FC04B}" type="slidenum">
              <a:rPr lang="en-GB" smtClean="0"/>
              <a:t>‹#›</a:t>
            </a:fld>
            <a:endParaRPr lang="en-GB"/>
          </a:p>
        </p:txBody>
      </p:sp>
    </p:spTree>
    <p:extLst>
      <p:ext uri="{BB962C8B-B14F-4D97-AF65-F5344CB8AC3E}">
        <p14:creationId xmlns:p14="http://schemas.microsoft.com/office/powerpoint/2010/main" val="4228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2</a:t>
            </a:fld>
            <a:endParaRPr lang="en-GB"/>
          </a:p>
        </p:txBody>
      </p:sp>
    </p:spTree>
    <p:extLst>
      <p:ext uri="{BB962C8B-B14F-4D97-AF65-F5344CB8AC3E}">
        <p14:creationId xmlns:p14="http://schemas.microsoft.com/office/powerpoint/2010/main" val="245775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3</a:t>
            </a:fld>
            <a:endParaRPr lang="en-GB"/>
          </a:p>
        </p:txBody>
      </p:sp>
    </p:spTree>
    <p:extLst>
      <p:ext uri="{BB962C8B-B14F-4D97-AF65-F5344CB8AC3E}">
        <p14:creationId xmlns:p14="http://schemas.microsoft.com/office/powerpoint/2010/main" val="222508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4</a:t>
            </a:fld>
            <a:endParaRPr lang="en-GB"/>
          </a:p>
        </p:txBody>
      </p:sp>
    </p:spTree>
    <p:extLst>
      <p:ext uri="{BB962C8B-B14F-4D97-AF65-F5344CB8AC3E}">
        <p14:creationId xmlns:p14="http://schemas.microsoft.com/office/powerpoint/2010/main" val="237050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6</a:t>
            </a:fld>
            <a:endParaRPr lang="en-GB"/>
          </a:p>
        </p:txBody>
      </p:sp>
    </p:spTree>
    <p:extLst>
      <p:ext uri="{BB962C8B-B14F-4D97-AF65-F5344CB8AC3E}">
        <p14:creationId xmlns:p14="http://schemas.microsoft.com/office/powerpoint/2010/main" val="33594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8</a:t>
            </a:fld>
            <a:endParaRPr lang="en-GB"/>
          </a:p>
        </p:txBody>
      </p:sp>
    </p:spTree>
    <p:extLst>
      <p:ext uri="{BB962C8B-B14F-4D97-AF65-F5344CB8AC3E}">
        <p14:creationId xmlns:p14="http://schemas.microsoft.com/office/powerpoint/2010/main" val="100543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10</a:t>
            </a:fld>
            <a:endParaRPr lang="en-GB"/>
          </a:p>
        </p:txBody>
      </p:sp>
    </p:spTree>
    <p:extLst>
      <p:ext uri="{BB962C8B-B14F-4D97-AF65-F5344CB8AC3E}">
        <p14:creationId xmlns:p14="http://schemas.microsoft.com/office/powerpoint/2010/main" val="186417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F87CAC-1A4F-4EE9-9CD3-3DDB706FC04B}" type="slidenum">
              <a:rPr lang="en-GB" smtClean="0"/>
              <a:t>11</a:t>
            </a:fld>
            <a:endParaRPr lang="en-GB"/>
          </a:p>
        </p:txBody>
      </p:sp>
    </p:spTree>
    <p:extLst>
      <p:ext uri="{BB962C8B-B14F-4D97-AF65-F5344CB8AC3E}">
        <p14:creationId xmlns:p14="http://schemas.microsoft.com/office/powerpoint/2010/main" val="92157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2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51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42"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59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360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787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42" y="365129"/>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7"/>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464" y="6283139"/>
            <a:ext cx="3615529" cy="378226"/>
          </a:xfrm>
          <a:prstGeom prst="rect">
            <a:avLst/>
          </a:prstGeom>
        </p:spPr>
      </p:pic>
      <p:sp>
        <p:nvSpPr>
          <p:cNvPr id="14" name="Rectangle 13"/>
          <p:cNvSpPr/>
          <p:nvPr userDrawn="1"/>
        </p:nvSpPr>
        <p:spPr>
          <a:xfrm>
            <a:off x="287337" y="6031689"/>
            <a:ext cx="11520000" cy="134937"/>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8416" y="6338505"/>
            <a:ext cx="2709121" cy="311381"/>
          </a:xfrm>
          <a:prstGeom prst="rect">
            <a:avLst/>
          </a:prstGeom>
        </p:spPr>
      </p:pic>
    </p:spTree>
    <p:extLst>
      <p:ext uri="{BB962C8B-B14F-4D97-AF65-F5344CB8AC3E}">
        <p14:creationId xmlns:p14="http://schemas.microsoft.com/office/powerpoint/2010/main" val="1012371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oronavirus.data.gov.uk/details/deaths?areaType=ltla&amp;areaName=Herefordshire,%20County%20of" TargetMode="External"/><Relationship Id="rId5" Type="http://schemas.openxmlformats.org/officeDocument/2006/relationships/hyperlink" Target="https://www.ons.gov.uk/peoplepopulationandcommunity/birthsdeathsandmarriages/deaths/datasets/weeklyprovisionalfiguresondeathsregisteredinenglandandwales"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gov.uk/guidance/national-lockdown-stay-at-home#summary-what-you-can-and-cannot-do-during-the-national-lockdown"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google.com/covid19/mobility/" TargetMode="External"/><Relationship Id="rId4" Type="http://schemas.openxmlformats.org/officeDocument/2006/relationships/hyperlink" Target="https://www.dataorchard.org.uk/additional-data/google-mobility-dat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researchteam@herefordshire.gov.uk" TargetMode="External"/><Relationship Id="rId7" Type="http://schemas.openxmlformats.org/officeDocument/2006/relationships/hyperlink" Target="https://www.herefordshire.gov.uk/covidcases" TargetMode="External"/><Relationship Id="rId2" Type="http://schemas.openxmlformats.org/officeDocument/2006/relationships/hyperlink" Target="https://understanding.herefordshire.gov.uk/media/1927/covid-19-impact-in-herefordshire-v15-without-links.pdf" TargetMode="External"/><Relationship Id="rId1" Type="http://schemas.openxmlformats.org/officeDocument/2006/relationships/slideLayout" Target="../slideLayouts/slideLayout2.xml"/><Relationship Id="rId6" Type="http://schemas.openxmlformats.org/officeDocument/2006/relationships/hyperlink" Target="https://lginform.local.gov.uk/reports/view/matthew-fung/hw-covid-19-report" TargetMode="External"/><Relationship Id="rId5" Type="http://schemas.openxmlformats.org/officeDocument/2006/relationships/hyperlink" Target="https://www.health.org.uk/news-and-comment/charts-and-infographics/covid-19-policy-tracker" TargetMode="External"/><Relationship Id="rId4" Type="http://schemas.openxmlformats.org/officeDocument/2006/relationships/hyperlink" Target="https://www.ons.gov.uk/peoplepopulationandcommunity/healthandsocialcare/conditionsanddiseases/articles/coronaviruscovid19roundup/2020-03-26"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mailto:researchteam@herefordshire.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herefordshire.gov.uk/covidcases" TargetMode="External"/><Relationship Id="rId4" Type="http://schemas.openxmlformats.org/officeDocument/2006/relationships/hyperlink" Target="https://lginform.local.gov.uk/reports/view/lga-research/covid-19-case-tracker-area-quick-view-1?mod-area=E06000019&amp;mod-group=AllUnitaryLaInCountry_England&amp;mod-type=namedComparisonGrou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oronavirus.data.gov.uk/"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oronavirus-staging.data.gov.uk/details/interactive-ma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93671" y="2232025"/>
            <a:ext cx="3854257" cy="186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50" b="1" dirty="0" smtClean="0">
                <a:ea typeface="Lato" charset="0"/>
                <a:cs typeface="Lato" charset="0"/>
              </a:rPr>
              <a:t>COVID-19 in Herefordshire</a:t>
            </a:r>
          </a:p>
          <a:p>
            <a:pPr marL="0" indent="0">
              <a:buNone/>
            </a:pPr>
            <a:r>
              <a:rPr lang="en-US" altLang="en-US" sz="2000" b="1" dirty="0" smtClean="0">
                <a:ea typeface="Lato" charset="0"/>
                <a:cs typeface="Lato" charset="0"/>
              </a:rPr>
              <a:t>Weekly intelligence summary</a:t>
            </a:r>
            <a:endParaRPr lang="en-US" altLang="en-US" sz="2000" dirty="0" smtClean="0">
              <a:ea typeface="Lato" charset="0"/>
              <a:cs typeface="Lato" charset="0"/>
            </a:endParaRPr>
          </a:p>
          <a:p>
            <a:pPr marL="0" indent="0" algn="r">
              <a:spcBef>
                <a:spcPts val="0"/>
              </a:spcBef>
              <a:buNone/>
            </a:pPr>
            <a:endParaRPr lang="en-US" altLang="en-US" sz="1600" dirty="0">
              <a:ea typeface="Lato" charset="0"/>
              <a:cs typeface="Lato" charset="0"/>
            </a:endParaRPr>
          </a:p>
          <a:p>
            <a:pPr marL="0" indent="0">
              <a:spcBef>
                <a:spcPts val="0"/>
              </a:spcBef>
              <a:buNone/>
            </a:pPr>
            <a:r>
              <a:rPr lang="en-US" altLang="en-US" sz="1600" dirty="0" smtClean="0">
                <a:ea typeface="Lato" charset="0"/>
                <a:cs typeface="Lato" charset="0"/>
              </a:rPr>
              <a:t>Public Health &amp; Intelligence Unit</a:t>
            </a:r>
          </a:p>
          <a:p>
            <a:pPr marL="0" indent="0">
              <a:spcBef>
                <a:spcPts val="0"/>
              </a:spcBef>
              <a:buNone/>
            </a:pPr>
            <a:r>
              <a:rPr lang="en-US" altLang="en-US" sz="1800" dirty="0">
                <a:ea typeface="Lato" charset="0"/>
                <a:cs typeface="Lato" charset="0"/>
              </a:rPr>
              <a:t>	</a:t>
            </a:r>
            <a:r>
              <a:rPr lang="en-US" altLang="en-US" sz="1800" dirty="0" smtClean="0">
                <a:ea typeface="Lato" charset="0"/>
                <a:cs typeface="Lato" charset="0"/>
              </a:rPr>
              <a:t>	         </a:t>
            </a:r>
          </a:p>
          <a:p>
            <a:pPr marL="0" indent="0">
              <a:spcBef>
                <a:spcPts val="0"/>
              </a:spcBef>
              <a:buNone/>
            </a:pPr>
            <a:r>
              <a:rPr lang="en-US" altLang="en-US" sz="1800" dirty="0" smtClean="0">
                <a:ea typeface="Lato" charset="0"/>
                <a:cs typeface="Lato" charset="0"/>
              </a:rPr>
              <a:t>6</a:t>
            </a:r>
            <a:r>
              <a:rPr lang="en-US" altLang="en-US" sz="1800" baseline="30000" dirty="0" smtClean="0">
                <a:ea typeface="Lato" charset="0"/>
                <a:cs typeface="Lato" charset="0"/>
              </a:rPr>
              <a:t>th</a:t>
            </a:r>
            <a:r>
              <a:rPr lang="en-US" altLang="en-US" sz="1800" dirty="0" smtClean="0">
                <a:ea typeface="Lato" charset="0"/>
                <a:cs typeface="Lato" charset="0"/>
              </a:rPr>
              <a:t> January </a:t>
            </a:r>
            <a:r>
              <a:rPr lang="en-US" altLang="en-US" sz="1600" dirty="0" smtClean="0">
                <a:ea typeface="Lato" charset="0"/>
                <a:cs typeface="Lato" charset="0"/>
              </a:rPr>
              <a:t>2021</a:t>
            </a:r>
            <a:endParaRPr lang="en-US" altLang="en-US" sz="900" dirty="0">
              <a:ea typeface="Lato" charset="0"/>
              <a:cs typeface="Lato" charset="0"/>
            </a:endParaRPr>
          </a:p>
        </p:txBody>
      </p:sp>
    </p:spTree>
    <p:extLst>
      <p:ext uri="{BB962C8B-B14F-4D97-AF65-F5344CB8AC3E}">
        <p14:creationId xmlns:p14="http://schemas.microsoft.com/office/powerpoint/2010/main" val="80762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showing weekly 7 day case rate in Herefordshire MSOAs from July 2020 onwards" title="Lab-confirmed cases around the county: trends in rates over time"/>
          <p:cNvPicPr>
            <a:picLocks noChangeAspect="1"/>
          </p:cNvPicPr>
          <p:nvPr/>
        </p:nvPicPr>
        <p:blipFill>
          <a:blip r:embed="rId3"/>
          <a:stretch>
            <a:fillRect/>
          </a:stretch>
        </p:blipFill>
        <p:spPr>
          <a:xfrm>
            <a:off x="1735860" y="1628800"/>
            <a:ext cx="10444164" cy="5102765"/>
          </a:xfrm>
          <a:prstGeom prst="rect">
            <a:avLst/>
          </a:prstGeom>
        </p:spPr>
      </p:pic>
      <p:sp>
        <p:nvSpPr>
          <p:cNvPr id="8" name="Title 1" descr="Table "/>
          <p:cNvSpPr txBox="1">
            <a:spLocks/>
          </p:cNvSpPr>
          <p:nvPr/>
        </p:nvSpPr>
        <p:spPr>
          <a:xfrm>
            <a:off x="169361" y="197601"/>
            <a:ext cx="10852600" cy="443106"/>
          </a:xfrm>
          <a:prstGeom prst="rect">
            <a:avLst/>
          </a:prstGeom>
          <a:solidFill>
            <a:schemeClr val="accent2"/>
          </a:solidFill>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282E2B"/>
                </a:solidFill>
                <a:effectLst/>
                <a:uLnTx/>
                <a:uFillTx/>
                <a:ea typeface="+mj-ea"/>
                <a:cs typeface="Arial" panose="020B0604020202020204" pitchFamily="34" charset="0"/>
              </a:rPr>
              <a:t>Lab-confirmed cases around the county: trends</a:t>
            </a:r>
            <a:r>
              <a:rPr kumimoji="0" lang="en-GB" sz="2400" b="1" i="0" u="none" strike="noStrike" kern="1200" cap="none" spc="0" normalizeH="0" noProof="0" dirty="0" smtClean="0">
                <a:ln>
                  <a:noFill/>
                </a:ln>
                <a:solidFill>
                  <a:srgbClr val="282E2B"/>
                </a:solidFill>
                <a:effectLst/>
                <a:uLnTx/>
                <a:uFillTx/>
                <a:ea typeface="+mj-ea"/>
                <a:cs typeface="Arial" panose="020B0604020202020204" pitchFamily="34" charset="0"/>
              </a:rPr>
              <a:t> in </a:t>
            </a:r>
            <a:r>
              <a:rPr kumimoji="0" lang="en-GB" sz="2400" b="1" i="0" u="none" strike="noStrike" kern="1200" cap="none" spc="0" normalizeH="0" baseline="0" noProof="0" dirty="0" smtClean="0">
                <a:ln>
                  <a:noFill/>
                </a:ln>
                <a:solidFill>
                  <a:srgbClr val="282E2B"/>
                </a:solidFill>
                <a:effectLst/>
                <a:uLnTx/>
                <a:uFillTx/>
                <a:ea typeface="+mj-ea"/>
                <a:cs typeface="Arial" panose="020B0604020202020204" pitchFamily="34" charset="0"/>
              </a:rPr>
              <a:t>rates over time</a:t>
            </a:r>
            <a:endParaRPr kumimoji="0" lang="en-GB" sz="2400" b="1" i="0" u="none" strike="noStrike" kern="1200" cap="none" spc="0" normalizeH="0" baseline="0" noProof="0" dirty="0">
              <a:ln>
                <a:noFill/>
              </a:ln>
              <a:solidFill>
                <a:srgbClr val="282E2B"/>
              </a:solidFill>
              <a:effectLst/>
              <a:uLnTx/>
              <a:uFillTx/>
              <a:ea typeface="+mj-ea"/>
              <a:cs typeface="Arial" panose="020B0604020202020204" pitchFamily="34" charset="0"/>
            </a:endParaRPr>
          </a:p>
        </p:txBody>
      </p:sp>
      <p:sp>
        <p:nvSpPr>
          <p:cNvPr id="10" name="Title 1"/>
          <p:cNvSpPr txBox="1">
            <a:spLocks/>
          </p:cNvSpPr>
          <p:nvPr/>
        </p:nvSpPr>
        <p:spPr>
          <a:xfrm>
            <a:off x="-6257" y="1087704"/>
            <a:ext cx="12058590" cy="1045152"/>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lvl="0" indent="-180000">
              <a:lnSpc>
                <a:spcPct val="100000"/>
              </a:lnSpc>
              <a:spcBef>
                <a:spcPts val="600"/>
              </a:spcBef>
              <a:buFont typeface="Arial" panose="020B0604020202020204" pitchFamily="34" charset="0"/>
              <a:buChar char="•"/>
              <a:defRPr/>
            </a:pPr>
            <a:r>
              <a:rPr lang="en-US" sz="1400" dirty="0" smtClean="0">
                <a:latin typeface="+mn-lt"/>
              </a:rPr>
              <a:t>Whilst the previous slide shows cases in the last 7 days, this “</a:t>
            </a:r>
            <a:r>
              <a:rPr lang="en-US" sz="1400" dirty="0">
                <a:latin typeface="+mn-lt"/>
              </a:rPr>
              <a:t>heat map” </a:t>
            </a:r>
            <a:r>
              <a:rPr lang="en-US" sz="1400" dirty="0" smtClean="0">
                <a:latin typeface="+mn-lt"/>
              </a:rPr>
              <a:t>shows how the 7-day rates per 100,000 have changed in each area of Herefordshire from August. The areas (MSOAs*) are ranked by the rate in the last week with the highest at the top.</a:t>
            </a:r>
          </a:p>
          <a:p>
            <a:pPr marL="180000" indent="-180000">
              <a:lnSpc>
                <a:spcPct val="100000"/>
              </a:lnSpc>
              <a:spcBef>
                <a:spcPts val="600"/>
              </a:spcBef>
              <a:buFont typeface="Arial" panose="020B0604020202020204" pitchFamily="34" charset="0"/>
              <a:buChar char="•"/>
              <a:defRPr/>
            </a:pPr>
            <a:r>
              <a:rPr lang="en-US" sz="1400" dirty="0">
                <a:latin typeface="+mn-lt"/>
              </a:rPr>
              <a:t>The heat map shows clearly how cases had generally been scattered across the county and were relatively low in all areas until </a:t>
            </a:r>
            <a:r>
              <a:rPr lang="en-US" sz="1400" dirty="0" smtClean="0">
                <a:latin typeface="+mn-lt"/>
              </a:rPr>
              <a:t>mid-October.  </a:t>
            </a:r>
            <a:r>
              <a:rPr lang="en-US" sz="1400" dirty="0" smtClean="0"/>
              <a:t>Following </a:t>
            </a:r>
            <a:r>
              <a:rPr lang="en-US" sz="1400" dirty="0"/>
              <a:t>increases in early November, by 11 December rates had generally returned to mid-October levels. </a:t>
            </a:r>
            <a:endParaRPr lang="en-US" sz="1400" dirty="0" smtClean="0"/>
          </a:p>
          <a:p>
            <a:pPr marL="180000" indent="-180000">
              <a:lnSpc>
                <a:spcPct val="100000"/>
              </a:lnSpc>
              <a:spcBef>
                <a:spcPts val="600"/>
              </a:spcBef>
              <a:buFont typeface="Arial" panose="020B0604020202020204" pitchFamily="34" charset="0"/>
              <a:buChar char="•"/>
              <a:defRPr/>
            </a:pPr>
            <a:r>
              <a:rPr lang="en-US" sz="1400" dirty="0"/>
              <a:t>However, in the last three week rates have increased in all 23 MSOAs and last week 17 areas recorded their highest figures to date</a:t>
            </a:r>
          </a:p>
          <a:p>
            <a:pPr marL="180000" indent="-180000">
              <a:lnSpc>
                <a:spcPct val="100000"/>
              </a:lnSpc>
              <a:spcBef>
                <a:spcPts val="600"/>
              </a:spcBef>
              <a:buFont typeface="Arial" panose="020B0604020202020204" pitchFamily="34" charset="0"/>
              <a:buChar char="•"/>
              <a:defRPr/>
            </a:pPr>
            <a:endParaRPr lang="en-US" sz="1400" dirty="0"/>
          </a:p>
          <a:p>
            <a:pPr marL="180000" indent="-180000">
              <a:lnSpc>
                <a:spcPct val="100000"/>
              </a:lnSpc>
              <a:spcBef>
                <a:spcPts val="600"/>
              </a:spcBef>
              <a:buFont typeface="Arial" panose="020B0604020202020204" pitchFamily="34" charset="0"/>
              <a:buChar char="•"/>
              <a:defRPr/>
            </a:pPr>
            <a:endParaRPr lang="en-US" sz="1400" dirty="0" smtClean="0">
              <a:latin typeface="+mn-lt"/>
            </a:endParaRPr>
          </a:p>
        </p:txBody>
      </p:sp>
      <p:sp>
        <p:nvSpPr>
          <p:cNvPr id="4" name="TextBox 3"/>
          <p:cNvSpPr txBox="1"/>
          <p:nvPr/>
        </p:nvSpPr>
        <p:spPr>
          <a:xfrm>
            <a:off x="169361" y="6222582"/>
            <a:ext cx="3451727" cy="600164"/>
          </a:xfrm>
          <a:prstGeom prst="rect">
            <a:avLst/>
          </a:prstGeom>
          <a:solidFill>
            <a:schemeClr val="bg1"/>
          </a:solidFill>
        </p:spPr>
        <p:txBody>
          <a:bodyPr wrap="square" rtlCol="0">
            <a:spAutoFit/>
          </a:bodyPr>
          <a:lstStyle/>
          <a:p>
            <a:r>
              <a:rPr lang="en-GB" sz="1100" dirty="0" smtClean="0"/>
              <a:t>* Middle super output areas: geographies designed by the Office for National Statistics in 2004 to have broadly similar population sizes</a:t>
            </a:r>
            <a:endParaRPr lang="en-GB" sz="1100" dirty="0"/>
          </a:p>
        </p:txBody>
      </p:sp>
      <p:sp>
        <p:nvSpPr>
          <p:cNvPr id="11" name="Rectangle 10"/>
          <p:cNvSpPr/>
          <p:nvPr/>
        </p:nvSpPr>
        <p:spPr>
          <a:xfrm>
            <a:off x="-24680" y="1972285"/>
            <a:ext cx="2376264" cy="4047262"/>
          </a:xfrm>
          <a:prstGeom prst="rect">
            <a:avLst/>
          </a:prstGeom>
          <a:noFill/>
        </p:spPr>
        <p:txBody>
          <a:bodyPr wrap="square">
            <a:spAutoFit/>
          </a:bodyPr>
          <a:lstStyle/>
          <a:p>
            <a:pPr marL="180000" indent="-180000">
              <a:lnSpc>
                <a:spcPct val="100000"/>
              </a:lnSpc>
              <a:spcBef>
                <a:spcPts val="600"/>
              </a:spcBef>
              <a:buFont typeface="Arial" panose="020B0604020202020204" pitchFamily="34" charset="0"/>
              <a:buChar char="•"/>
              <a:defRPr/>
            </a:pPr>
            <a:r>
              <a:rPr lang="en-US" sz="1400" dirty="0" smtClean="0"/>
              <a:t>Of particular note are areas of north Hereford where rates are higher than the national average. </a:t>
            </a:r>
            <a:endParaRPr lang="en-US" sz="1400" dirty="0"/>
          </a:p>
          <a:p>
            <a:pPr marL="180000" indent="-180000">
              <a:lnSpc>
                <a:spcPct val="100000"/>
              </a:lnSpc>
              <a:spcBef>
                <a:spcPts val="600"/>
              </a:spcBef>
              <a:buFont typeface="Arial" panose="020B0604020202020204" pitchFamily="34" charset="0"/>
              <a:buChar char="•"/>
              <a:defRPr/>
            </a:pPr>
            <a:r>
              <a:rPr lang="en-US" sz="1400" dirty="0" smtClean="0"/>
              <a:t>Some of the high rates can be explained by an outbreak in a care home, but overall, these </a:t>
            </a:r>
            <a:r>
              <a:rPr lang="en-US" sz="1400" dirty="0"/>
              <a:t>patterns </a:t>
            </a:r>
            <a:r>
              <a:rPr lang="en-US" sz="1400" dirty="0" smtClean="0"/>
              <a:t>indicate </a:t>
            </a:r>
            <a:r>
              <a:rPr lang="en-US" sz="1400" dirty="0"/>
              <a:t>a general </a:t>
            </a:r>
            <a:r>
              <a:rPr lang="en-US" sz="1400" dirty="0" smtClean="0"/>
              <a:t>increase in community transmission. In particular, evidence suggests an increase in household clusters in close proximity to each other (i.e. multiple cases in one household)</a:t>
            </a:r>
          </a:p>
        </p:txBody>
      </p:sp>
    </p:spTree>
    <p:extLst>
      <p:ext uri="{BB962C8B-B14F-4D97-AF65-F5344CB8AC3E}">
        <p14:creationId xmlns:p14="http://schemas.microsoft.com/office/powerpoint/2010/main" val="3593757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illustrating where covid deaths have been recorded on a weekly basis" title="Profile of deaths: Place of death"/>
          <p:cNvPicPr>
            <a:picLocks noChangeAspect="1"/>
          </p:cNvPicPr>
          <p:nvPr/>
        </p:nvPicPr>
        <p:blipFill>
          <a:blip r:embed="rId3"/>
          <a:stretch>
            <a:fillRect/>
          </a:stretch>
        </p:blipFill>
        <p:spPr>
          <a:xfrm>
            <a:off x="6257727" y="2687401"/>
            <a:ext cx="5781852" cy="3485259"/>
          </a:xfrm>
          <a:prstGeom prst="rect">
            <a:avLst/>
          </a:prstGeom>
        </p:spPr>
      </p:pic>
      <p:pic>
        <p:nvPicPr>
          <p:cNvPr id="5" name="Picture 4" descr="Chart showing weekly number of covid and non-covid deaths throughout pandemic. Average number of deaths for 2015 to 2019 also shown" title="Profile of deaths: number of deats"/>
          <p:cNvPicPr>
            <a:picLocks noChangeAspect="1"/>
          </p:cNvPicPr>
          <p:nvPr/>
        </p:nvPicPr>
        <p:blipFill>
          <a:blip r:embed="rId4"/>
          <a:stretch>
            <a:fillRect/>
          </a:stretch>
        </p:blipFill>
        <p:spPr>
          <a:xfrm>
            <a:off x="277640" y="2687401"/>
            <a:ext cx="5781851" cy="3485259"/>
          </a:xfrm>
          <a:prstGeom prst="rect">
            <a:avLst/>
          </a:prstGeom>
        </p:spPr>
      </p:pic>
      <p:sp>
        <p:nvSpPr>
          <p:cNvPr id="7" name="Rectangle 6"/>
          <p:cNvSpPr/>
          <p:nvPr/>
        </p:nvSpPr>
        <p:spPr>
          <a:xfrm>
            <a:off x="285886" y="6213212"/>
            <a:ext cx="11813462" cy="553998"/>
          </a:xfrm>
          <a:prstGeom prst="rect">
            <a:avLst/>
          </a:prstGeom>
          <a:solidFill>
            <a:schemeClr val="bg1"/>
          </a:solidFill>
        </p:spPr>
        <p:txBody>
          <a:bodyPr wrap="square">
            <a:spAutoFit/>
          </a:bodyPr>
          <a:lstStyle/>
          <a:p>
            <a:r>
              <a:rPr lang="en-US" sz="1000" b="1" dirty="0" smtClean="0"/>
              <a:t>     Where can I find out more? </a:t>
            </a:r>
            <a:r>
              <a:rPr lang="en-US" sz="1000" dirty="0"/>
              <a:t>ONS publish </a:t>
            </a:r>
            <a:r>
              <a:rPr lang="en-US" sz="1000" dirty="0">
                <a:hlinkClick r:id="rId5"/>
              </a:rPr>
              <a:t>provisional data on weekly numbers of registered deaths</a:t>
            </a:r>
            <a:r>
              <a:rPr lang="en-US" sz="1000" dirty="0"/>
              <a:t> by usual residence </a:t>
            </a:r>
            <a:r>
              <a:rPr lang="en-US" sz="1000" dirty="0" smtClean="0"/>
              <a:t>for local authorities every </a:t>
            </a:r>
            <a:r>
              <a:rPr lang="en-US" sz="1000" dirty="0"/>
              <a:t>Tuesday, with an 11 day lag. Deaths recorded as COVID-19 </a:t>
            </a:r>
            <a:r>
              <a:rPr lang="en-US" sz="1000" dirty="0" smtClean="0"/>
              <a:t>by ONS include </a:t>
            </a:r>
            <a:r>
              <a:rPr lang="en-US" sz="1000" dirty="0"/>
              <a:t>deaths where possible or confirmed COVID-19 is mentioned as any cause of death</a:t>
            </a:r>
            <a:r>
              <a:rPr lang="en-US" sz="1000" dirty="0" smtClean="0"/>
              <a:t>. They are therefore higher than the </a:t>
            </a:r>
            <a:r>
              <a:rPr lang="en-US" sz="1000" dirty="0" smtClean="0">
                <a:hlinkClick r:id="rId6"/>
              </a:rPr>
              <a:t>PHE figures</a:t>
            </a:r>
            <a:r>
              <a:rPr lang="en-US" sz="1000" dirty="0" smtClean="0"/>
              <a:t>, which only include those who have died following a positive test.  </a:t>
            </a:r>
            <a:endParaRPr lang="en-GB" sz="1000" dirty="0">
              <a:solidFill>
                <a:srgbClr val="FF0000"/>
              </a:solidFill>
            </a:endParaRPr>
          </a:p>
        </p:txBody>
      </p:sp>
      <p:sp>
        <p:nvSpPr>
          <p:cNvPr id="2" name="Title 1"/>
          <p:cNvSpPr>
            <a:spLocks noGrp="1"/>
          </p:cNvSpPr>
          <p:nvPr>
            <p:ph type="title"/>
          </p:nvPr>
        </p:nvSpPr>
        <p:spPr>
          <a:xfrm>
            <a:off x="191343" y="21755"/>
            <a:ext cx="11519999" cy="501700"/>
          </a:xfrm>
        </p:spPr>
        <p:txBody>
          <a:bodyPr>
            <a:normAutofit/>
          </a:bodyPr>
          <a:lstStyle/>
          <a:p>
            <a:r>
              <a:rPr lang="en-GB" sz="2700" b="1" dirty="0" smtClean="0"/>
              <a:t>Profile of deaths: published data</a:t>
            </a:r>
            <a:endParaRPr lang="en-GB" sz="2700" b="1" dirty="0"/>
          </a:p>
        </p:txBody>
      </p:sp>
      <p:pic>
        <p:nvPicPr>
          <p:cNvPr id="8" name="Picture 7"/>
          <p:cNvPicPr>
            <a:picLocks noChangeAspect="1"/>
          </p:cNvPicPr>
          <p:nvPr/>
        </p:nvPicPr>
        <p:blipFill rotWithShape="1">
          <a:blip r:embed="rId7">
            <a:clrChange>
              <a:clrFrom>
                <a:srgbClr val="FFFFFF"/>
              </a:clrFrom>
              <a:clrTo>
                <a:srgbClr val="FFFFFF">
                  <a:alpha val="0"/>
                </a:srgbClr>
              </a:clrTo>
            </a:clrChange>
          </a:blip>
          <a:srcRect l="8548"/>
          <a:stretch/>
        </p:blipFill>
        <p:spPr>
          <a:xfrm>
            <a:off x="107593" y="6172660"/>
            <a:ext cx="356585" cy="333163"/>
          </a:xfrm>
          <a:prstGeom prst="rect">
            <a:avLst/>
          </a:prstGeom>
        </p:spPr>
      </p:pic>
      <p:sp>
        <p:nvSpPr>
          <p:cNvPr id="12" name="Rectangle 11"/>
          <p:cNvSpPr/>
          <p:nvPr/>
        </p:nvSpPr>
        <p:spPr>
          <a:xfrm>
            <a:off x="46906" y="434933"/>
            <a:ext cx="12145094" cy="2323713"/>
          </a:xfrm>
          <a:prstGeom prst="rect">
            <a:avLst/>
          </a:prstGeom>
        </p:spPr>
        <p:txBody>
          <a:bodyPr wrap="square">
            <a:spAutoFit/>
          </a:bodyPr>
          <a:lstStyle/>
          <a:p>
            <a:pPr marL="180000" indent="-180000">
              <a:spcBef>
                <a:spcPts val="300"/>
              </a:spcBef>
              <a:buFont typeface="Arial" panose="020B0604020202020204" pitchFamily="34" charset="0"/>
              <a:buChar char="•"/>
            </a:pPr>
            <a:r>
              <a:rPr lang="en-US" sz="1300" dirty="0" smtClean="0"/>
              <a:t>Twelve deaths where COVID-19 was mentioned on the death certificate were included in the last </a:t>
            </a:r>
            <a:r>
              <a:rPr lang="en-US" sz="1300" b="1" dirty="0" smtClean="0"/>
              <a:t>two</a:t>
            </a:r>
            <a:r>
              <a:rPr lang="en-US" sz="1300" dirty="0" smtClean="0"/>
              <a:t> weeks published ONS data (occurring by 25 Dec and registered by 1 Jan). All were in hospital.  This takes the official total amongst Herefordshire residents to 169 throughout the whole pandemic, and 21 during Dec.</a:t>
            </a:r>
          </a:p>
          <a:p>
            <a:pPr marL="180000" indent="-180000">
              <a:spcBef>
                <a:spcPts val="300"/>
              </a:spcBef>
              <a:buFont typeface="Arial" panose="020B0604020202020204" pitchFamily="34" charset="0"/>
              <a:buChar char="•"/>
            </a:pPr>
            <a:r>
              <a:rPr lang="en-GB" sz="1300" dirty="0" smtClean="0"/>
              <a:t>Numbers of COVID related deaths have increased notably during the winter so far, with 27 recorded in the 6 weeks since mid November.  There had been fewer than 20 in total between late June and early November.</a:t>
            </a:r>
          </a:p>
          <a:p>
            <a:pPr marL="180000" indent="-180000">
              <a:spcBef>
                <a:spcPts val="300"/>
              </a:spcBef>
              <a:buFont typeface="Arial" panose="020B0604020202020204" pitchFamily="34" charset="0"/>
              <a:buChar char="•"/>
            </a:pPr>
            <a:r>
              <a:rPr lang="en-GB" sz="1300" dirty="0" smtClean="0"/>
              <a:t>Despite this, the overall number of deaths remain slightly below average levels for the time of year (between 40 and 50 a week) whereas nationally and regionally excess deaths have increased in recent weeks.</a:t>
            </a:r>
          </a:p>
          <a:p>
            <a:pPr marL="180000" indent="-180000">
              <a:spcBef>
                <a:spcPts val="300"/>
              </a:spcBef>
              <a:buFont typeface="Arial" panose="020B0604020202020204" pitchFamily="34" charset="0"/>
              <a:buChar char="•"/>
            </a:pPr>
            <a:r>
              <a:rPr lang="en-GB" sz="1300" dirty="0" smtClean="0"/>
              <a:t>Of the 169: 72 have occurred in care homes, 88 in hospital (some of whom will have been care home residents), 5 at home and 4 in a hospice.</a:t>
            </a:r>
          </a:p>
          <a:p>
            <a:pPr marL="180000" indent="-180000">
              <a:spcBef>
                <a:spcPts val="300"/>
              </a:spcBef>
              <a:buFont typeface="Arial" panose="020B0604020202020204" pitchFamily="34" charset="0"/>
              <a:buChar char="•"/>
            </a:pPr>
            <a:r>
              <a:rPr lang="en-GB" sz="1300" dirty="0" smtClean="0"/>
              <a:t>Public Health England are now publishing daily numbers of people who have died within 28 days of a first positive test for Covid-19:</a:t>
            </a:r>
          </a:p>
          <a:p>
            <a:pPr marL="742927" lvl="1" indent="-285750">
              <a:spcBef>
                <a:spcPts val="300"/>
              </a:spcBef>
              <a:buFont typeface="Arial" panose="020B0604020202020204" pitchFamily="34" charset="0"/>
              <a:buChar char="•"/>
            </a:pPr>
            <a:r>
              <a:rPr lang="en-GB" sz="1300" dirty="0" smtClean="0"/>
              <a:t>154 in total, a figure lower than that published by ONS as the latter does not require a positive test for COVID to be mentioned on a death certificate</a:t>
            </a:r>
          </a:p>
          <a:p>
            <a:pPr marL="742927" lvl="1" indent="-285750">
              <a:spcBef>
                <a:spcPts val="300"/>
              </a:spcBef>
              <a:buFont typeface="Arial" panose="020B0604020202020204" pitchFamily="34" charset="0"/>
              <a:buChar char="•"/>
            </a:pPr>
            <a:r>
              <a:rPr lang="en-GB" sz="1300" dirty="0" smtClean="0"/>
              <a:t>Of these deaths 18 have been registered since 25 Dec – these are likely to be counted in the next couple of weeks’ ONS death registration data.</a:t>
            </a:r>
          </a:p>
        </p:txBody>
      </p:sp>
    </p:spTree>
    <p:extLst>
      <p:ext uri="{BB962C8B-B14F-4D97-AF65-F5344CB8AC3E}">
        <p14:creationId xmlns:p14="http://schemas.microsoft.com/office/powerpoint/2010/main" val="423854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92" y="-57284"/>
            <a:ext cx="11519999" cy="720079"/>
          </a:xfrm>
        </p:spPr>
        <p:txBody>
          <a:bodyPr>
            <a:normAutofit/>
          </a:bodyPr>
          <a:lstStyle/>
          <a:p>
            <a:r>
              <a:rPr lang="en-GB" sz="2700" b="1" dirty="0" smtClean="0"/>
              <a:t>Wider impacts: clinically vulnerable people</a:t>
            </a:r>
            <a:endParaRPr lang="en-GB" sz="2700" b="1" dirty="0"/>
          </a:p>
        </p:txBody>
      </p:sp>
      <p:graphicFrame>
        <p:nvGraphicFramePr>
          <p:cNvPr id="7" name="Content Placeholder 3"/>
          <p:cNvGraphicFramePr>
            <a:graphicFrameLocks noGrp="1"/>
          </p:cNvGraphicFramePr>
          <p:nvPr>
            <p:ph idx="1"/>
            <p:extLst/>
          </p:nvPr>
        </p:nvGraphicFramePr>
        <p:xfrm>
          <a:off x="4943872" y="1643121"/>
          <a:ext cx="8765034" cy="5147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591944" y="1804452"/>
            <a:ext cx="429829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Everyone</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r>
            <a:b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lang="en-US" sz="1400" noProof="0" dirty="0" smtClean="0">
                <a:solidFill>
                  <a:srgbClr val="FFFFFF"/>
                </a:solidFill>
                <a:latin typeface="Arial" panose="020B0604020202020204"/>
              </a:rPr>
              <a:t>Stay at home unless necessary.  Stay 2 </a:t>
            </a:r>
            <a:r>
              <a:rPr lang="en-US" sz="1400" noProof="0" dirty="0" err="1" smtClean="0">
                <a:solidFill>
                  <a:srgbClr val="FFFFFF"/>
                </a:solidFill>
                <a:latin typeface="Arial" panose="020B0604020202020204"/>
              </a:rPr>
              <a:t>metres</a:t>
            </a:r>
            <a:r>
              <a:rPr lang="en-US" sz="1400" noProof="0" dirty="0" smtClean="0">
                <a:solidFill>
                  <a:srgbClr val="FFFFFF"/>
                </a:solidFill>
                <a:latin typeface="Arial" panose="020B0604020202020204"/>
              </a:rPr>
              <a:t> apart from anyone not in your household or bubble.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193,200</a:t>
            </a: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b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t>Herefordshire </a:t>
            </a:r>
            <a:b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t>residents</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p:cNvSpPr txBox="1"/>
          <p:nvPr/>
        </p:nvSpPr>
        <p:spPr>
          <a:xfrm>
            <a:off x="7320137" y="3206357"/>
            <a:ext cx="3751102"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2200" b="1" i="0" u="none" strike="noStrike" kern="1200" cap="none" spc="0" normalizeH="0" baseline="0" noProof="0" dirty="0" smtClean="0">
                <a:ln>
                  <a:noFill/>
                </a:ln>
                <a:solidFill>
                  <a:srgbClr val="FFFFFF"/>
                </a:solidFill>
                <a:effectLst/>
                <a:uLnTx/>
                <a:uFillTx/>
                <a:latin typeface="Arial" panose="020B0604020202020204"/>
                <a:ea typeface="+mn-ea"/>
                <a:cs typeface="+mn-cs"/>
              </a:rPr>
              <a:t>Clinically Vulnerable: </a:t>
            </a:r>
            <a:br>
              <a:rPr kumimoji="0" lang="en-US" sz="2200" b="1" i="0" u="none" strike="noStrike" kern="1200" cap="none" spc="0" normalizeH="0" baseline="0" noProof="0" dirty="0" smtClean="0">
                <a:ln>
                  <a:noFill/>
                </a:ln>
                <a:solidFill>
                  <a:srgbClr val="FFFFFF"/>
                </a:solidFill>
                <a:effectLst/>
                <a:uLnTx/>
                <a:uFillTx/>
                <a:latin typeface="Arial" panose="020B0604020202020204"/>
                <a:ea typeface="+mn-ea"/>
                <a:cs typeface="+mn-cs"/>
              </a:rPr>
            </a:br>
            <a:r>
              <a:rPr kumimoji="0" lang="en-US" sz="22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rPr>
              <a:t>be especially careful &amp; </a:t>
            </a:r>
            <a:r>
              <a:rPr kumimoji="0" lang="en-US" sz="1400" b="0" i="0" u="none" strike="noStrike" kern="1200" cap="none" spc="0" normalizeH="0" baseline="0" noProof="0" dirty="0" err="1" smtClean="0">
                <a:ln>
                  <a:noFill/>
                </a:ln>
                <a:solidFill>
                  <a:srgbClr val="FFFFFF"/>
                </a:solidFill>
                <a:effectLst/>
                <a:uLnTx/>
                <a:uFillTx/>
                <a:latin typeface="Arial" panose="020B0604020202020204"/>
                <a:ea typeface="+mn-ea"/>
                <a:cs typeface="+mn-cs"/>
              </a:rPr>
              <a:t>minimise</a:t>
            </a:r>
            <a:r>
              <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rPr>
              <a:t> contact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56,000 </a:t>
            </a:r>
            <a: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t>residents</a:t>
            </a: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1800" b="1" i="0" u="none" strike="noStrike" kern="1200" cap="none" spc="0" normalizeH="0" baseline="0" noProof="0" dirty="0" smtClean="0">
                <a:ln>
                  <a:noFill/>
                </a:ln>
                <a:solidFill>
                  <a:srgbClr val="FFFFFF"/>
                </a:solidFill>
                <a:effectLst/>
                <a:uLnTx/>
                <a:uFillTx/>
                <a:latin typeface="Arial" panose="020B0604020202020204"/>
                <a:ea typeface="+mn-ea"/>
                <a:cs typeface="+mn-cs"/>
              </a:rPr>
              <a:t>(1 in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FFFFFF"/>
                </a:solidFill>
                <a:effectLst/>
                <a:uLnTx/>
                <a:uFillTx/>
                <a:latin typeface="Arial" panose="020B0604020202020204"/>
                <a:ea typeface="+mn-ea"/>
                <a:cs typeface="+mn-cs"/>
              </a:rPr>
              <a:t>70+; eligible for annual flu jab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FFFFFF"/>
                </a:solidFill>
                <a:effectLst/>
                <a:uLnTx/>
                <a:uFillTx/>
                <a:latin typeface="Arial" panose="020B0604020202020204"/>
                <a:ea typeface="+mn-ea"/>
                <a:cs typeface="+mn-cs"/>
              </a:rPr>
              <a:t>on medical grounds; pregnant</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7707040" y="5144113"/>
            <a:ext cx="17291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Arial" panose="020B0604020202020204"/>
                <a:ea typeface="+mn-ea"/>
                <a:cs typeface="+mn-cs"/>
              </a:rPr>
              <a:t>* People aged 60+ have also been identified as potentially being at higher risk. 26,100 residents are aged 60-69   </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Content Placeholder 3"/>
          <p:cNvSpPr>
            <a:spLocks noGrp="1"/>
          </p:cNvSpPr>
          <p:nvPr>
            <p:ph sz="half" idx="1"/>
          </p:nvPr>
        </p:nvSpPr>
        <p:spPr>
          <a:xfrm>
            <a:off x="47328" y="522514"/>
            <a:ext cx="11953328" cy="5821927"/>
          </a:xfrm>
        </p:spPr>
        <p:txBody>
          <a:bodyPr>
            <a:normAutofit/>
          </a:bodyPr>
          <a:lstStyle/>
          <a:p>
            <a:pPr>
              <a:lnSpc>
                <a:spcPct val="110000"/>
              </a:lnSpc>
            </a:pPr>
            <a:r>
              <a:rPr lang="en-GB" sz="1400" dirty="0" smtClean="0"/>
              <a:t>In light of cases rising rapidly and increasing pressure on the NHS, the UK government announced a third national lockdown with immediate effect from 5 January. More stringent than the English lockdown in November; schools will be closed until at least the middle of February, and shielding has been reintroduced for the most vulnerable.</a:t>
            </a:r>
          </a:p>
          <a:p>
            <a:pPr>
              <a:lnSpc>
                <a:spcPct val="110000"/>
              </a:lnSpc>
              <a:spcBef>
                <a:spcPts val="800"/>
              </a:spcBef>
            </a:pPr>
            <a:r>
              <a:rPr lang="en-GB" sz="1400" dirty="0" smtClean="0"/>
              <a:t>The </a:t>
            </a:r>
            <a:r>
              <a:rPr lang="en-GB" sz="1400" dirty="0" smtClean="0">
                <a:hlinkClick r:id="rId7"/>
              </a:rPr>
              <a:t>official guidance </a:t>
            </a:r>
            <a:r>
              <a:rPr lang="en-GB" sz="1400" dirty="0" smtClean="0"/>
              <a:t>says that clinically extremely vulnerable (CEV) people should “</a:t>
            </a:r>
            <a:r>
              <a:rPr lang="en-US" sz="1400" dirty="0"/>
              <a:t>follow resumed shielding guidance and </a:t>
            </a:r>
            <a:r>
              <a:rPr lang="en-US" sz="1400" dirty="0" smtClean="0"/>
              <a:t>should:</a:t>
            </a:r>
          </a:p>
          <a:p>
            <a:pPr lvl="1">
              <a:lnSpc>
                <a:spcPct val="100000"/>
              </a:lnSpc>
            </a:pPr>
            <a:r>
              <a:rPr lang="en-US" sz="1300" dirty="0" smtClean="0"/>
              <a:t>not </a:t>
            </a:r>
            <a:r>
              <a:rPr lang="en-US" sz="1300" dirty="0"/>
              <a:t>attend work, school, college or </a:t>
            </a:r>
            <a:r>
              <a:rPr lang="en-US" sz="1300" dirty="0" smtClean="0"/>
              <a:t>university.</a:t>
            </a:r>
          </a:p>
          <a:p>
            <a:pPr lvl="1">
              <a:lnSpc>
                <a:spcPct val="100000"/>
              </a:lnSpc>
            </a:pPr>
            <a:r>
              <a:rPr lang="en-US" sz="1300" dirty="0" smtClean="0"/>
              <a:t>limit </a:t>
            </a:r>
            <a:r>
              <a:rPr lang="en-US" sz="1300" dirty="0"/>
              <a:t>the time you spend outside the </a:t>
            </a:r>
            <a:r>
              <a:rPr lang="en-US" sz="1300" dirty="0" smtClean="0"/>
              <a:t>home</a:t>
            </a:r>
          </a:p>
          <a:p>
            <a:pPr lvl="1">
              <a:lnSpc>
                <a:spcPct val="100000"/>
              </a:lnSpc>
            </a:pPr>
            <a:r>
              <a:rPr lang="en-US" sz="1300" dirty="0" smtClean="0"/>
              <a:t>only </a:t>
            </a:r>
            <a:r>
              <a:rPr lang="en-US" sz="1300" dirty="0"/>
              <a:t>go out for medical appointments, exercise or if it is essential</a:t>
            </a:r>
            <a:r>
              <a:rPr lang="en-US" sz="1300" dirty="0" smtClean="0"/>
              <a:t>.”</a:t>
            </a:r>
            <a:endParaRPr lang="en-GB" sz="1300" dirty="0" smtClean="0"/>
          </a:p>
          <a:p>
            <a:pPr>
              <a:lnSpc>
                <a:spcPct val="110000"/>
              </a:lnSpc>
            </a:pPr>
            <a:r>
              <a:rPr lang="en-GB" sz="1400" dirty="0"/>
              <a:t>L</a:t>
            </a:r>
            <a:r>
              <a:rPr lang="en-GB" sz="1400" dirty="0" smtClean="0"/>
              <a:t>ocal and national support systems are being</a:t>
            </a:r>
            <a:br>
              <a:rPr lang="en-GB" sz="1400" dirty="0" smtClean="0"/>
            </a:br>
            <a:r>
              <a:rPr lang="en-GB" sz="1400" dirty="0" smtClean="0"/>
              <a:t>re-introduced, and CEV people needing support</a:t>
            </a:r>
            <a:br>
              <a:rPr lang="en-GB" sz="1400" dirty="0" smtClean="0"/>
            </a:br>
            <a:r>
              <a:rPr lang="en-GB" sz="1400" dirty="0" smtClean="0"/>
              <a:t>are encouraged to register with the government’s </a:t>
            </a:r>
            <a:br>
              <a:rPr lang="en-GB" sz="1400" dirty="0" smtClean="0"/>
            </a:br>
            <a:r>
              <a:rPr lang="en-GB" sz="1400" dirty="0" smtClean="0"/>
              <a:t>National</a:t>
            </a:r>
            <a:r>
              <a:rPr lang="en-GB" sz="1400" dirty="0"/>
              <a:t> </a:t>
            </a:r>
            <a:r>
              <a:rPr lang="en-GB" sz="1400" dirty="0" smtClean="0"/>
              <a:t>Shielding Support Service (NSSS):</a:t>
            </a:r>
          </a:p>
          <a:p>
            <a:pPr marL="360000" lvl="1" indent="-144000">
              <a:lnSpc>
                <a:spcPct val="110000"/>
              </a:lnSpc>
            </a:pPr>
            <a:r>
              <a:rPr lang="en-GB" sz="1300" dirty="0" smtClean="0"/>
              <a:t>390 registered in Herefordshire during November, with </a:t>
            </a:r>
            <a:br>
              <a:rPr lang="en-GB" sz="1300" dirty="0" smtClean="0"/>
            </a:br>
            <a:r>
              <a:rPr lang="en-GB" sz="1300" dirty="0" smtClean="0"/>
              <a:t>the majority (220) wanting </a:t>
            </a:r>
            <a:r>
              <a:rPr lang="en-GB" sz="1300" dirty="0"/>
              <a:t>priority online delivery slots</a:t>
            </a:r>
          </a:p>
          <a:p>
            <a:pPr marL="360000" lvl="1" indent="-144000">
              <a:lnSpc>
                <a:spcPct val="110000"/>
              </a:lnSpc>
            </a:pPr>
            <a:r>
              <a:rPr lang="en-GB" sz="1300" dirty="0" smtClean="0"/>
              <a:t>70 requested contact from the council, and of the 50 who</a:t>
            </a:r>
            <a:br>
              <a:rPr lang="en-GB" sz="1300" dirty="0" smtClean="0"/>
            </a:br>
            <a:r>
              <a:rPr lang="en-GB" sz="1300" dirty="0" smtClean="0"/>
              <a:t>were</a:t>
            </a:r>
            <a:r>
              <a:rPr lang="en-GB" sz="1300" dirty="0"/>
              <a:t> </a:t>
            </a:r>
            <a:r>
              <a:rPr lang="en-GB" sz="1300" dirty="0" smtClean="0"/>
              <a:t>able to be contacted, 15 needed support for either</a:t>
            </a:r>
            <a:br>
              <a:rPr lang="en-GB" sz="1300" dirty="0" smtClean="0"/>
            </a:br>
            <a:r>
              <a:rPr lang="en-GB" sz="1300" dirty="0" smtClean="0"/>
              <a:t>food or other reasons</a:t>
            </a:r>
          </a:p>
          <a:p>
            <a:pPr marL="360000" lvl="1" indent="-144000">
              <a:lnSpc>
                <a:spcPct val="110000"/>
              </a:lnSpc>
            </a:pPr>
            <a:r>
              <a:rPr lang="en-GB" sz="1300" dirty="0" smtClean="0"/>
              <a:t>Around 20 people have registered since the NSSS was </a:t>
            </a:r>
            <a:br>
              <a:rPr lang="en-GB" sz="1300" dirty="0" smtClean="0"/>
            </a:br>
            <a:r>
              <a:rPr lang="en-GB" sz="1300" dirty="0" smtClean="0"/>
              <a:t>switched back on for Herefordshire on Sunday 31 December</a:t>
            </a:r>
          </a:p>
          <a:p>
            <a:pPr>
              <a:lnSpc>
                <a:spcPct val="100000"/>
              </a:lnSpc>
            </a:pPr>
            <a:r>
              <a:rPr lang="en-GB" sz="1400" dirty="0"/>
              <a:t>People who have been identified as CEV since November, </a:t>
            </a:r>
            <a:r>
              <a:rPr lang="en-GB" sz="1400" dirty="0" smtClean="0"/>
              <a:t/>
            </a:r>
            <a:br>
              <a:rPr lang="en-GB" sz="1400" dirty="0" smtClean="0"/>
            </a:br>
            <a:r>
              <a:rPr lang="en-GB" sz="1400" dirty="0" smtClean="0"/>
              <a:t>and </a:t>
            </a:r>
            <a:r>
              <a:rPr lang="en-GB" sz="1400" dirty="0"/>
              <a:t>those who were in receipt of Talk </a:t>
            </a:r>
            <a:r>
              <a:rPr lang="en-GB" sz="1400" dirty="0" smtClean="0"/>
              <a:t>Community </a:t>
            </a:r>
            <a:r>
              <a:rPr lang="en-GB" sz="1400" dirty="0"/>
              <a:t>support in </a:t>
            </a:r>
            <a:r>
              <a:rPr lang="en-GB" sz="1400" dirty="0" smtClean="0"/>
              <a:t/>
            </a:r>
            <a:br>
              <a:rPr lang="en-GB" sz="1400" dirty="0" smtClean="0"/>
            </a:br>
            <a:r>
              <a:rPr lang="en-GB" sz="1400" dirty="0" smtClean="0"/>
              <a:t>previous </a:t>
            </a:r>
            <a:r>
              <a:rPr lang="en-GB" sz="1400" dirty="0"/>
              <a:t>lockdowns will be </a:t>
            </a:r>
            <a:r>
              <a:rPr lang="en-GB" sz="1400" dirty="0" smtClean="0"/>
              <a:t>contacted</a:t>
            </a:r>
            <a:endParaRPr lang="en-GB" sz="1400" dirty="0"/>
          </a:p>
        </p:txBody>
      </p:sp>
    </p:spTree>
    <p:extLst>
      <p:ext uri="{BB962C8B-B14F-4D97-AF65-F5344CB8AC3E}">
        <p14:creationId xmlns:p14="http://schemas.microsoft.com/office/powerpoint/2010/main" val="2067924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 showing average visitits to different categories of places since early March 2020" title="Effects of lockdown on population movement"/>
          <p:cNvPicPr>
            <a:picLocks noChangeAspect="1"/>
          </p:cNvPicPr>
          <p:nvPr/>
        </p:nvPicPr>
        <p:blipFill>
          <a:blip r:embed="rId3"/>
          <a:stretch>
            <a:fillRect/>
          </a:stretch>
        </p:blipFill>
        <p:spPr>
          <a:xfrm>
            <a:off x="134952" y="2491298"/>
            <a:ext cx="10554115" cy="3521277"/>
          </a:xfrm>
          <a:prstGeom prst="rect">
            <a:avLst/>
          </a:prstGeom>
        </p:spPr>
      </p:pic>
      <p:sp>
        <p:nvSpPr>
          <p:cNvPr id="5" name="Rectangle 4"/>
          <p:cNvSpPr/>
          <p:nvPr/>
        </p:nvSpPr>
        <p:spPr>
          <a:xfrm>
            <a:off x="119338" y="399564"/>
            <a:ext cx="11809312" cy="2140018"/>
          </a:xfrm>
          <a:prstGeom prst="rect">
            <a:avLst/>
          </a:prstGeom>
        </p:spPr>
        <p:txBody>
          <a:bodyPr wrap="square" numCol="1" spcCol="360000">
            <a:noAutofit/>
          </a:bodyPr>
          <a:lstStyle/>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smtClean="0">
                <a:ln>
                  <a:noFill/>
                </a:ln>
                <a:solidFill>
                  <a:srgbClr val="282E2B"/>
                </a:solidFill>
                <a:effectLst/>
                <a:uLnTx/>
                <a:uFillTx/>
                <a:ea typeface="Times New Roman" panose="02020603050405020304" pitchFamily="18" charset="0"/>
              </a:rPr>
              <a:t>This</a:t>
            </a:r>
            <a:r>
              <a:rPr kumimoji="0" lang="en-GB" sz="1350" b="0" i="0" u="none" strike="noStrike" kern="1200" cap="none" spc="0" normalizeH="0" noProof="0" dirty="0" smtClean="0">
                <a:ln>
                  <a:noFill/>
                </a:ln>
                <a:solidFill>
                  <a:srgbClr val="282E2B"/>
                </a:solidFill>
                <a:effectLst/>
                <a:uLnTx/>
                <a:uFillTx/>
                <a:ea typeface="Times New Roman" panose="02020603050405020304" pitchFamily="18" charset="0"/>
              </a:rPr>
              <a:t> chart shows average visits to different categories of places, using location data of Google users, compared to the beginning of 2020.</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350" baseline="0" dirty="0" smtClean="0">
                <a:solidFill>
                  <a:srgbClr val="282E2B"/>
                </a:solidFill>
                <a:ea typeface="Times New Roman" panose="02020603050405020304" pitchFamily="18" charset="0"/>
              </a:rPr>
              <a:t>Visits</a:t>
            </a:r>
            <a:r>
              <a:rPr lang="en-GB" sz="1350" dirty="0" smtClean="0">
                <a:solidFill>
                  <a:srgbClr val="282E2B"/>
                </a:solidFill>
                <a:ea typeface="Times New Roman" panose="02020603050405020304" pitchFamily="18" charset="0"/>
              </a:rPr>
              <a:t> to all categories except residential fell in November during the English national restrictions (“Lockdown 2.0”), but not to the levels seen at the end of March.  </a:t>
            </a:r>
          </a:p>
          <a:p>
            <a:pPr marL="180000" lvl="0" indent="-180000">
              <a:spcBef>
                <a:spcPts val="600"/>
              </a:spcBef>
              <a:buFont typeface="Arial" panose="020B0604020202020204" pitchFamily="34" charset="0"/>
              <a:buChar char="•"/>
            </a:pPr>
            <a:r>
              <a:rPr kumimoji="0" lang="en-GB" sz="1350" b="0" i="0" u="none" strike="noStrike" kern="1200" cap="none" spc="0" normalizeH="0" baseline="0" noProof="0" dirty="0" smtClean="0">
                <a:ln>
                  <a:noFill/>
                </a:ln>
                <a:solidFill>
                  <a:srgbClr val="282E2B"/>
                </a:solidFill>
                <a:effectLst/>
                <a:uLnTx/>
                <a:uFillTx/>
                <a:ea typeface="Times New Roman" panose="02020603050405020304" pitchFamily="18" charset="0"/>
              </a:rPr>
              <a:t>Unsurprisingly, ‘retail and recreation’ – places like r</a:t>
            </a:r>
            <a:r>
              <a:rPr lang="en-US" sz="1350" dirty="0" err="1" smtClean="0"/>
              <a:t>estaurants</a:t>
            </a:r>
            <a:r>
              <a:rPr lang="en-US" sz="1350" dirty="0" smtClean="0"/>
              <a:t>, cafés, shopping </a:t>
            </a:r>
            <a:r>
              <a:rPr lang="en-US" sz="1350" dirty="0" err="1" smtClean="0"/>
              <a:t>centres</a:t>
            </a:r>
            <a:r>
              <a:rPr lang="en-US" sz="1350" dirty="0" smtClean="0"/>
              <a:t>, museums, libraries and cinemas </a:t>
            </a:r>
            <a:r>
              <a:rPr kumimoji="0" lang="en-GB" sz="1350" b="0" i="0" u="none" strike="noStrike" kern="1200" cap="none" spc="0" normalizeH="0" baseline="0" noProof="0" dirty="0" smtClean="0">
                <a:ln>
                  <a:noFill/>
                </a:ln>
                <a:solidFill>
                  <a:srgbClr val="282E2B"/>
                </a:solidFill>
                <a:effectLst/>
                <a:uLnTx/>
                <a:uFillTx/>
                <a:ea typeface="Times New Roman" panose="02020603050405020304" pitchFamily="18" charset="0"/>
              </a:rPr>
              <a:t>which had to close – saw the sharpest drop. However, there</a:t>
            </a:r>
            <a:r>
              <a:rPr kumimoji="0" lang="en-GB" sz="1350" b="0" i="0" u="none" strike="noStrike" kern="1200" cap="none" spc="0" normalizeH="0" noProof="0" dirty="0" smtClean="0">
                <a:ln>
                  <a:noFill/>
                </a:ln>
                <a:solidFill>
                  <a:srgbClr val="282E2B"/>
                </a:solidFill>
                <a:effectLst/>
                <a:uLnTx/>
                <a:uFillTx/>
                <a:ea typeface="Times New Roman" panose="02020603050405020304" pitchFamily="18" charset="0"/>
              </a:rPr>
              <a:t> was a noticeable upturn at the end of t</a:t>
            </a:r>
            <a:r>
              <a:rPr kumimoji="0" lang="en-GB" sz="1350" b="0" i="0" u="none" strike="noStrike" kern="1200" cap="none" spc="0" normalizeH="0" baseline="0" noProof="0" dirty="0" smtClean="0">
                <a:ln>
                  <a:noFill/>
                </a:ln>
                <a:solidFill>
                  <a:srgbClr val="282E2B"/>
                </a:solidFill>
                <a:effectLst/>
                <a:uLnTx/>
                <a:uFillTx/>
                <a:ea typeface="Times New Roman" panose="02020603050405020304" pitchFamily="18" charset="0"/>
              </a:rPr>
              <a:t>he second lockdown  - unsurprisingly </a:t>
            </a:r>
            <a:r>
              <a:rPr lang="en-GB" sz="1350" dirty="0" smtClean="0">
                <a:solidFill>
                  <a:srgbClr val="282E2B"/>
                </a:solidFill>
                <a:ea typeface="Times New Roman" panose="02020603050405020304" pitchFamily="18" charset="0"/>
              </a:rPr>
              <a:t>movement increased marginally prior to Christmas and tailed off over the holiday period. </a:t>
            </a:r>
          </a:p>
          <a:p>
            <a:pPr marL="180000" lvl="0" indent="-180000">
              <a:spcBef>
                <a:spcPts val="600"/>
              </a:spcBef>
              <a:buFont typeface="Arial" panose="020B0604020202020204" pitchFamily="34" charset="0"/>
              <a:buChar char="•"/>
            </a:pPr>
            <a:r>
              <a:rPr lang="en-GB" sz="1350" dirty="0" smtClean="0">
                <a:solidFill>
                  <a:srgbClr val="282E2B"/>
                </a:solidFill>
                <a:ea typeface="Times New Roman" panose="02020603050405020304" pitchFamily="18" charset="0"/>
              </a:rPr>
              <a:t>Only visits to ‘parks’ exceeded their baseline level after the full lockdown, but this may be a seasonal effect (comparable data for last summer is not available) as since November access has been close to the  baseline. The other categories saw gradual increases, but never returned to their baseline levels and are yet to show any impact of the end of lockdown 2.0 and have also </a:t>
            </a:r>
            <a:r>
              <a:rPr lang="en-GB" sz="1350" dirty="0">
                <a:solidFill>
                  <a:srgbClr val="282E2B"/>
                </a:solidFill>
                <a:ea typeface="Times New Roman" panose="02020603050405020304" pitchFamily="18" charset="0"/>
              </a:rPr>
              <a:t>shown predictable declines over </a:t>
            </a:r>
            <a:r>
              <a:rPr lang="en-GB" sz="1350" dirty="0" smtClean="0">
                <a:solidFill>
                  <a:srgbClr val="282E2B"/>
                </a:solidFill>
                <a:ea typeface="Times New Roman" panose="02020603050405020304" pitchFamily="18" charset="0"/>
              </a:rPr>
              <a:t>Christmas. </a:t>
            </a:r>
            <a:endParaRPr kumimoji="0" lang="en-GB" sz="1350" b="0" i="0" u="none" strike="noStrike" kern="1200" cap="none" spc="0" normalizeH="0" baseline="0" noProof="0" dirty="0" smtClean="0">
              <a:ln>
                <a:noFill/>
              </a:ln>
              <a:solidFill>
                <a:srgbClr val="282E2B"/>
              </a:solidFill>
              <a:effectLst/>
              <a:uLnTx/>
              <a:uFillTx/>
              <a:ea typeface="Times New Roman" panose="02020603050405020304" pitchFamily="18" charset="0"/>
            </a:endParaRPr>
          </a:p>
        </p:txBody>
      </p:sp>
      <p:sp>
        <p:nvSpPr>
          <p:cNvPr id="12" name="TextBox 11"/>
          <p:cNvSpPr txBox="1"/>
          <p:nvPr/>
        </p:nvSpPr>
        <p:spPr>
          <a:xfrm>
            <a:off x="25648" y="6345337"/>
            <a:ext cx="12192000" cy="646331"/>
          </a:xfrm>
          <a:prstGeom prst="rect">
            <a:avLst/>
          </a:prstGeom>
          <a:solidFill>
            <a:schemeClr val="bg1"/>
          </a:solidFill>
        </p:spPr>
        <p:txBody>
          <a:bodyPr wrap="square" rIns="0" rtlCol="0">
            <a:spAutoFit/>
          </a:bodyPr>
          <a:lstStyle/>
          <a:p>
            <a:pPr marL="357188"/>
            <a:r>
              <a:rPr kumimoji="0" lang="en-GB" sz="1200" b="1" i="0" u="none" strike="noStrike" kern="1200" cap="none" spc="0" normalizeH="0" baseline="0" noProof="0" dirty="0" smtClean="0">
                <a:ln>
                  <a:noFill/>
                </a:ln>
                <a:solidFill>
                  <a:srgbClr val="282E2B"/>
                </a:solidFill>
                <a:effectLst/>
                <a:uLnTx/>
                <a:uFillTx/>
                <a:latin typeface="Arial" panose="020B0604020202020204"/>
              </a:rPr>
              <a:t> </a:t>
            </a:r>
            <a:r>
              <a:rPr kumimoji="0" lang="en-GB" sz="1200" b="1" i="0" u="none" strike="noStrike" kern="1200" cap="none" spc="0" normalizeH="0" noProof="0" dirty="0" smtClean="0">
                <a:ln>
                  <a:noFill/>
                </a:ln>
                <a:solidFill>
                  <a:srgbClr val="282E2B"/>
                </a:solidFill>
                <a:effectLst/>
                <a:uLnTx/>
                <a:uFillTx/>
                <a:latin typeface="Arial" panose="020B0604020202020204"/>
              </a:rPr>
              <a:t>   </a:t>
            </a:r>
            <a:r>
              <a:rPr kumimoji="0" lang="en-GB" sz="1200" b="1" i="0" u="none" strike="noStrike" kern="1200" cap="none" spc="0" normalizeH="0" baseline="0" noProof="0" dirty="0" smtClean="0">
                <a:ln>
                  <a:noFill/>
                </a:ln>
                <a:solidFill>
                  <a:srgbClr val="282E2B"/>
                </a:solidFill>
                <a:effectLst/>
                <a:uLnTx/>
                <a:uFillTx/>
                <a:latin typeface="Arial" panose="020B0604020202020204"/>
              </a:rPr>
              <a:t>Where can I find out more? </a:t>
            </a:r>
            <a:r>
              <a:rPr kumimoji="0" lang="en-GB" sz="1200" b="0" i="0" u="none" strike="noStrike" kern="1200" cap="none" spc="0" normalizeH="0" baseline="0" noProof="0" dirty="0" smtClean="0">
                <a:ln>
                  <a:noFill/>
                </a:ln>
                <a:solidFill>
                  <a:srgbClr val="282E2B"/>
                </a:solidFill>
                <a:effectLst/>
                <a:uLnTx/>
                <a:uFillTx/>
              </a:rPr>
              <a:t>This</a:t>
            </a:r>
            <a:r>
              <a:rPr kumimoji="0" lang="en-GB" sz="1200" b="0" i="0" u="none" strike="noStrike" kern="1200" cap="none" spc="0" normalizeH="0" noProof="0" dirty="0" smtClean="0">
                <a:ln>
                  <a:noFill/>
                </a:ln>
                <a:solidFill>
                  <a:srgbClr val="282E2B"/>
                </a:solidFill>
                <a:effectLst/>
                <a:uLnTx/>
                <a:uFillTx/>
              </a:rPr>
              <a:t> chart is updated daily on the </a:t>
            </a:r>
            <a:r>
              <a:rPr kumimoji="0" lang="en-GB" sz="1200" b="0" i="0" u="none" strike="noStrike" kern="1200" cap="none" spc="0" normalizeH="0" noProof="0" dirty="0" smtClean="0">
                <a:ln>
                  <a:noFill/>
                </a:ln>
                <a:solidFill>
                  <a:srgbClr val="282E2B"/>
                </a:solidFill>
                <a:effectLst/>
                <a:uLnTx/>
                <a:uFillTx/>
                <a:hlinkClick r:id="rId4"/>
              </a:rPr>
              <a:t>Data Orchard website</a:t>
            </a:r>
            <a:r>
              <a:rPr kumimoji="0" lang="en-GB" sz="1200" b="0" i="0" u="none" strike="noStrike" kern="1200" cap="none" spc="0" normalizeH="0" noProof="0" dirty="0" smtClean="0">
                <a:ln>
                  <a:noFill/>
                </a:ln>
                <a:solidFill>
                  <a:srgbClr val="282E2B"/>
                </a:solidFill>
                <a:effectLst/>
                <a:uLnTx/>
                <a:uFillTx/>
              </a:rPr>
              <a:t>, using data published by Google at</a:t>
            </a:r>
            <a:r>
              <a:rPr lang="en-GB" sz="1200" dirty="0" smtClean="0">
                <a:solidFill>
                  <a:srgbClr val="282E2B"/>
                </a:solidFill>
              </a:rPr>
              <a:t> </a:t>
            </a:r>
            <a:r>
              <a:rPr lang="en-GB" sz="1200" dirty="0" smtClean="0">
                <a:solidFill>
                  <a:srgbClr val="282E2B"/>
                </a:solidFill>
                <a:hlinkClick r:id="rId5"/>
              </a:rPr>
              <a:t>www.google.com/covid19/mobility/</a:t>
            </a:r>
            <a:r>
              <a:rPr lang="en-GB" sz="1200" dirty="0" smtClean="0">
                <a:solidFill>
                  <a:srgbClr val="282E2B"/>
                </a:solidFill>
              </a:rPr>
              <a:t>. </a:t>
            </a:r>
            <a:r>
              <a:rPr lang="en-US" sz="1200" dirty="0" smtClean="0"/>
              <a:t>The baseline is the median value, for the corresponding day of the week, during the five weeks 3 Jan–6 Feb 2020. Note that the data is based on movements of those who have opted to turn on location history in their Google accounts on their mobile devices. </a:t>
            </a:r>
            <a:endParaRPr lang="en-GB" sz="1200" dirty="0" smtClean="0"/>
          </a:p>
        </p:txBody>
      </p:sp>
      <p:pic>
        <p:nvPicPr>
          <p:cNvPr id="11" name="Picture 10"/>
          <p:cNvPicPr>
            <a:picLocks noChangeAspect="1"/>
          </p:cNvPicPr>
          <p:nvPr/>
        </p:nvPicPr>
        <p:blipFill rotWithShape="1">
          <a:blip r:embed="rId6">
            <a:clrChange>
              <a:clrFrom>
                <a:srgbClr val="FFFFFF"/>
              </a:clrFrom>
              <a:clrTo>
                <a:srgbClr val="FFFFFF">
                  <a:alpha val="0"/>
                </a:srgbClr>
              </a:clrTo>
            </a:clrChange>
          </a:blip>
          <a:srcRect l="8548"/>
          <a:stretch/>
        </p:blipFill>
        <p:spPr>
          <a:xfrm>
            <a:off x="163580" y="6199027"/>
            <a:ext cx="377226" cy="384543"/>
          </a:xfrm>
          <a:prstGeom prst="rect">
            <a:avLst/>
          </a:prstGeom>
        </p:spPr>
      </p:pic>
      <p:sp>
        <p:nvSpPr>
          <p:cNvPr id="2" name="Title 1"/>
          <p:cNvSpPr>
            <a:spLocks noGrp="1"/>
          </p:cNvSpPr>
          <p:nvPr>
            <p:ph type="title"/>
          </p:nvPr>
        </p:nvSpPr>
        <p:spPr>
          <a:xfrm>
            <a:off x="0" y="77097"/>
            <a:ext cx="11519999" cy="471583"/>
          </a:xfrm>
        </p:spPr>
        <p:txBody>
          <a:bodyPr>
            <a:normAutofit/>
          </a:bodyPr>
          <a:lstStyle/>
          <a:p>
            <a:r>
              <a:rPr lang="en-GB" sz="2000" b="1" dirty="0" smtClean="0">
                <a:cs typeface="Arial" panose="020B0604020202020204" pitchFamily="34" charset="0"/>
              </a:rPr>
              <a:t>Effects of lockdown on population movement</a:t>
            </a:r>
            <a:endParaRPr lang="en-GB" sz="2000" dirty="0"/>
          </a:p>
        </p:txBody>
      </p:sp>
      <p:grpSp>
        <p:nvGrpSpPr>
          <p:cNvPr id="7" name="Group 6" descr="Line chart showing how visits to places retail and recreation have fallen the most during November, compared to the beginning of 2020 " title="Line chart showing population movements during 2020"/>
          <p:cNvGrpSpPr/>
          <p:nvPr/>
        </p:nvGrpSpPr>
        <p:grpSpPr>
          <a:xfrm>
            <a:off x="876170" y="2982259"/>
            <a:ext cx="11025453" cy="2305842"/>
            <a:chOff x="756836" y="2863452"/>
            <a:chExt cx="11025453" cy="2305842"/>
          </a:xfrm>
        </p:grpSpPr>
        <p:grpSp>
          <p:nvGrpSpPr>
            <p:cNvPr id="8" name="Group 7" descr="Line chart showing trends in visits to different categories of places in Herefordshire throughout 2020" title="Chart showing Google mobility data"/>
            <p:cNvGrpSpPr/>
            <p:nvPr/>
          </p:nvGrpSpPr>
          <p:grpSpPr>
            <a:xfrm>
              <a:off x="10069986" y="3718765"/>
              <a:ext cx="1712303" cy="1450529"/>
              <a:chOff x="8808121" y="2792699"/>
              <a:chExt cx="1651445" cy="1217017"/>
            </a:xfrm>
          </p:grpSpPr>
          <p:grpSp>
            <p:nvGrpSpPr>
              <p:cNvPr id="9" name="Group 8"/>
              <p:cNvGrpSpPr/>
              <p:nvPr/>
            </p:nvGrpSpPr>
            <p:grpSpPr>
              <a:xfrm>
                <a:off x="8808121" y="2792699"/>
                <a:ext cx="1651445" cy="1217017"/>
                <a:chOff x="9568200" y="2746662"/>
                <a:chExt cx="1651445" cy="1217017"/>
              </a:xfrm>
            </p:grpSpPr>
            <p:sp>
              <p:nvSpPr>
                <p:cNvPr id="14" name="TextBox 13"/>
                <p:cNvSpPr txBox="1"/>
                <p:nvPr/>
              </p:nvSpPr>
              <p:spPr>
                <a:xfrm>
                  <a:off x="9571070" y="3043900"/>
                  <a:ext cx="1476102" cy="276999"/>
                </a:xfrm>
                <a:prstGeom prst="rect">
                  <a:avLst/>
                </a:prstGeom>
                <a:noFill/>
              </p:spPr>
              <p:txBody>
                <a:bodyPr wrap="square" rtlCol="0">
                  <a:spAutoFit/>
                </a:bodyPr>
                <a:lstStyle/>
                <a:p>
                  <a:r>
                    <a:rPr lang="en-GB" sz="1200" dirty="0" smtClean="0">
                      <a:solidFill>
                        <a:srgbClr val="FF7C80"/>
                      </a:solidFill>
                    </a:rPr>
                    <a:t>Parks</a:t>
                  </a:r>
                  <a:endParaRPr lang="en-GB" sz="1200" dirty="0">
                    <a:solidFill>
                      <a:srgbClr val="FF7C80"/>
                    </a:solidFill>
                  </a:endParaRPr>
                </a:p>
              </p:txBody>
            </p:sp>
            <p:sp>
              <p:nvSpPr>
                <p:cNvPr id="15" name="TextBox 14"/>
                <p:cNvSpPr txBox="1"/>
                <p:nvPr/>
              </p:nvSpPr>
              <p:spPr>
                <a:xfrm>
                  <a:off x="9568200" y="3423454"/>
                  <a:ext cx="1476102" cy="276999"/>
                </a:xfrm>
                <a:prstGeom prst="rect">
                  <a:avLst/>
                </a:prstGeom>
                <a:noFill/>
              </p:spPr>
              <p:txBody>
                <a:bodyPr wrap="square" rtlCol="0">
                  <a:spAutoFit/>
                </a:bodyPr>
                <a:lstStyle/>
                <a:p>
                  <a:r>
                    <a:rPr lang="en-GB" sz="1200" dirty="0" smtClean="0">
                      <a:solidFill>
                        <a:srgbClr val="990033"/>
                      </a:solidFill>
                    </a:rPr>
                    <a:t>Retail &amp; recreation</a:t>
                  </a:r>
                  <a:endParaRPr lang="en-GB" sz="1200" dirty="0">
                    <a:solidFill>
                      <a:srgbClr val="990033"/>
                    </a:solidFill>
                  </a:endParaRPr>
                </a:p>
              </p:txBody>
            </p:sp>
            <p:sp>
              <p:nvSpPr>
                <p:cNvPr id="16" name="TextBox 15"/>
                <p:cNvSpPr txBox="1"/>
                <p:nvPr/>
              </p:nvSpPr>
              <p:spPr>
                <a:xfrm>
                  <a:off x="9579963" y="2746662"/>
                  <a:ext cx="1476102" cy="276999"/>
                </a:xfrm>
                <a:prstGeom prst="rect">
                  <a:avLst/>
                </a:prstGeom>
                <a:noFill/>
              </p:spPr>
              <p:txBody>
                <a:bodyPr wrap="square" rtlCol="0">
                  <a:spAutoFit/>
                </a:bodyPr>
                <a:lstStyle/>
                <a:p>
                  <a:r>
                    <a:rPr lang="en-GB" sz="1200" dirty="0" smtClean="0">
                      <a:solidFill>
                        <a:schemeClr val="bg1">
                          <a:lumMod val="50000"/>
                        </a:schemeClr>
                      </a:solidFill>
                    </a:rPr>
                    <a:t>Residential</a:t>
                  </a:r>
                  <a:endParaRPr lang="en-GB" sz="1200" dirty="0">
                    <a:solidFill>
                      <a:schemeClr val="bg1">
                        <a:lumMod val="50000"/>
                      </a:schemeClr>
                    </a:solidFill>
                  </a:endParaRPr>
                </a:p>
              </p:txBody>
            </p:sp>
            <p:sp>
              <p:nvSpPr>
                <p:cNvPr id="17" name="TextBox 16"/>
                <p:cNvSpPr txBox="1"/>
                <p:nvPr/>
              </p:nvSpPr>
              <p:spPr>
                <a:xfrm>
                  <a:off x="9570436" y="3561954"/>
                  <a:ext cx="1476103" cy="276999"/>
                </a:xfrm>
                <a:prstGeom prst="rect">
                  <a:avLst/>
                </a:prstGeom>
                <a:noFill/>
              </p:spPr>
              <p:txBody>
                <a:bodyPr wrap="square" rtlCol="0">
                  <a:spAutoFit/>
                </a:bodyPr>
                <a:lstStyle/>
                <a:p>
                  <a:r>
                    <a:rPr lang="en-GB" sz="1200" dirty="0" smtClean="0">
                      <a:solidFill>
                        <a:srgbClr val="669900"/>
                      </a:solidFill>
                    </a:rPr>
                    <a:t>Stations</a:t>
                  </a:r>
                  <a:endParaRPr lang="en-GB" sz="1200" dirty="0">
                    <a:solidFill>
                      <a:srgbClr val="669900"/>
                    </a:solidFill>
                  </a:endParaRPr>
                </a:p>
              </p:txBody>
            </p:sp>
            <p:sp>
              <p:nvSpPr>
                <p:cNvPr id="18" name="TextBox 17"/>
                <p:cNvSpPr txBox="1"/>
                <p:nvPr/>
              </p:nvSpPr>
              <p:spPr>
                <a:xfrm>
                  <a:off x="9579962" y="3686680"/>
                  <a:ext cx="1639683" cy="276999"/>
                </a:xfrm>
                <a:prstGeom prst="rect">
                  <a:avLst/>
                </a:prstGeom>
                <a:noFill/>
              </p:spPr>
              <p:txBody>
                <a:bodyPr wrap="square" rtlCol="0">
                  <a:spAutoFit/>
                </a:bodyPr>
                <a:lstStyle/>
                <a:p>
                  <a:r>
                    <a:rPr lang="en-GB" sz="1200" dirty="0" smtClean="0">
                      <a:solidFill>
                        <a:srgbClr val="FF9900"/>
                      </a:solidFill>
                    </a:rPr>
                    <a:t>Workplaces</a:t>
                  </a:r>
                  <a:endParaRPr lang="en-GB" sz="1200" dirty="0">
                    <a:solidFill>
                      <a:srgbClr val="FF9900"/>
                    </a:solidFill>
                  </a:endParaRPr>
                </a:p>
              </p:txBody>
            </p:sp>
          </p:grpSp>
          <p:sp>
            <p:nvSpPr>
              <p:cNvPr id="10" name="TextBox 9"/>
              <p:cNvSpPr txBox="1"/>
              <p:nvPr/>
            </p:nvSpPr>
            <p:spPr>
              <a:xfrm>
                <a:off x="8808121" y="3256796"/>
                <a:ext cx="1639682" cy="280482"/>
              </a:xfrm>
              <a:prstGeom prst="rect">
                <a:avLst/>
              </a:prstGeom>
              <a:noFill/>
            </p:spPr>
            <p:txBody>
              <a:bodyPr wrap="square" rtlCol="0">
                <a:spAutoFit/>
              </a:bodyPr>
              <a:lstStyle/>
              <a:p>
                <a:r>
                  <a:rPr lang="en-GB" sz="1200" dirty="0" smtClean="0">
                    <a:solidFill>
                      <a:srgbClr val="009999"/>
                    </a:solidFill>
                  </a:rPr>
                  <a:t>Grocery &amp; pharmacy</a:t>
                </a:r>
                <a:endParaRPr lang="en-GB" sz="1200" dirty="0">
                  <a:solidFill>
                    <a:srgbClr val="009999"/>
                  </a:solidFill>
                </a:endParaRPr>
              </a:p>
            </p:txBody>
          </p:sp>
        </p:grpSp>
        <p:sp>
          <p:nvSpPr>
            <p:cNvPr id="6" name="Down Arrow Callout 5"/>
            <p:cNvSpPr/>
            <p:nvPr/>
          </p:nvSpPr>
          <p:spPr>
            <a:xfrm>
              <a:off x="756836" y="2979854"/>
              <a:ext cx="1856936" cy="819944"/>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Full national lockdown (23 Mar)</a:t>
              </a:r>
              <a:endParaRPr lang="en-GB" sz="1400" dirty="0"/>
            </a:p>
          </p:txBody>
        </p:sp>
        <p:sp>
          <p:nvSpPr>
            <p:cNvPr id="19" name="Down Arrow Callout 18"/>
            <p:cNvSpPr/>
            <p:nvPr/>
          </p:nvSpPr>
          <p:spPr>
            <a:xfrm>
              <a:off x="7323042" y="2863452"/>
              <a:ext cx="1856936" cy="804012"/>
            </a:xfrm>
            <a:prstGeom prst="downArrowCallout">
              <a:avLst>
                <a:gd name="adj1" fmla="val 27106"/>
                <a:gd name="adj2" fmla="val 25000"/>
                <a:gd name="adj3" fmla="val 21841"/>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English lockdown 2.0 (5 Nov)</a:t>
              </a:r>
              <a:endParaRPr lang="en-GB" sz="1400" dirty="0"/>
            </a:p>
          </p:txBody>
        </p:sp>
      </p:grpSp>
      <p:sp>
        <p:nvSpPr>
          <p:cNvPr id="20" name="TextBox 19"/>
          <p:cNvSpPr txBox="1"/>
          <p:nvPr/>
        </p:nvSpPr>
        <p:spPr>
          <a:xfrm>
            <a:off x="853317" y="2612927"/>
            <a:ext cx="5170677" cy="369332"/>
          </a:xfrm>
          <a:prstGeom prst="rect">
            <a:avLst/>
          </a:prstGeom>
          <a:noFill/>
        </p:spPr>
        <p:txBody>
          <a:bodyPr wrap="square" rtlCol="0">
            <a:spAutoFit/>
          </a:bodyPr>
          <a:lstStyle/>
          <a:p>
            <a:r>
              <a:rPr lang="en-GB" b="1" dirty="0" smtClean="0"/>
              <a:t>Changing visits in Herefordshire to…</a:t>
            </a:r>
            <a:endParaRPr lang="en-GB" b="1" dirty="0"/>
          </a:p>
        </p:txBody>
      </p:sp>
      <p:sp>
        <p:nvSpPr>
          <p:cNvPr id="13" name="Up Arrow Callout 12"/>
          <p:cNvSpPr/>
          <p:nvPr/>
        </p:nvSpPr>
        <p:spPr>
          <a:xfrm>
            <a:off x="8173099" y="4977856"/>
            <a:ext cx="2016224" cy="701957"/>
          </a:xfrm>
          <a:prstGeom prst="up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English lockdown 2.0 </a:t>
            </a:r>
            <a:r>
              <a:rPr lang="en-GB" sz="1400" dirty="0" smtClean="0"/>
              <a:t>ends (2 Dec)</a:t>
            </a:r>
            <a:endParaRPr lang="en-GB" sz="1400" dirty="0"/>
          </a:p>
        </p:txBody>
      </p:sp>
    </p:spTree>
    <p:extLst>
      <p:ext uri="{BB962C8B-B14F-4D97-AF65-F5344CB8AC3E}">
        <p14:creationId xmlns:p14="http://schemas.microsoft.com/office/powerpoint/2010/main" val="2442280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42" y="188641"/>
            <a:ext cx="11519999" cy="1008112"/>
          </a:xfrm>
        </p:spPr>
        <p:txBody>
          <a:bodyPr/>
          <a:lstStyle/>
          <a:p>
            <a:r>
              <a:rPr lang="en-GB" dirty="0" smtClean="0"/>
              <a:t>Other resources</a:t>
            </a:r>
            <a:endParaRPr lang="en-GB" dirty="0"/>
          </a:p>
        </p:txBody>
      </p:sp>
      <p:sp>
        <p:nvSpPr>
          <p:cNvPr id="3" name="Content Placeholder 2"/>
          <p:cNvSpPr>
            <a:spLocks noGrp="1"/>
          </p:cNvSpPr>
          <p:nvPr>
            <p:ph sz="half" idx="1"/>
          </p:nvPr>
        </p:nvSpPr>
        <p:spPr>
          <a:xfrm>
            <a:off x="294293" y="1052736"/>
            <a:ext cx="11519999" cy="4829294"/>
          </a:xfrm>
        </p:spPr>
        <p:txBody>
          <a:bodyPr>
            <a:normAutofit fontScale="85000" lnSpcReduction="20000"/>
          </a:bodyPr>
          <a:lstStyle/>
          <a:p>
            <a:pPr>
              <a:lnSpc>
                <a:spcPct val="110000"/>
              </a:lnSpc>
            </a:pPr>
            <a:r>
              <a:rPr lang="en-GB" dirty="0" smtClean="0"/>
              <a:t>Wider vulnerabilities</a:t>
            </a:r>
          </a:p>
          <a:p>
            <a:pPr lvl="1">
              <a:lnSpc>
                <a:spcPct val="110000"/>
              </a:lnSpc>
            </a:pPr>
            <a:r>
              <a:rPr lang="en-GB" sz="2000" dirty="0" smtClean="0"/>
              <a:t>A factsheet of the numbers of people in Herefordshire likely to be affected by different aspects of the virus and the measures taken to control its spread can be downloaded from the </a:t>
            </a:r>
            <a:r>
              <a:rPr lang="en-GB" sz="2000" dirty="0" smtClean="0">
                <a:solidFill>
                  <a:srgbClr val="FF0000"/>
                </a:solidFill>
                <a:hlinkClick r:id="rId2"/>
              </a:rPr>
              <a:t>Understanding Herefordshire website </a:t>
            </a:r>
            <a:r>
              <a:rPr lang="en-GB" sz="1900" dirty="0" smtClean="0"/>
              <a:t>(produced March 2020)</a:t>
            </a:r>
          </a:p>
          <a:p>
            <a:pPr lvl="1">
              <a:lnSpc>
                <a:spcPct val="110000"/>
              </a:lnSpc>
            </a:pPr>
            <a:r>
              <a:rPr lang="en-GB" sz="2000" dirty="0"/>
              <a:t>A monthly monitor of key economic recovery indicators: contact the </a:t>
            </a:r>
            <a:r>
              <a:rPr lang="en-GB" sz="2000" dirty="0" smtClean="0">
                <a:hlinkClick r:id="rId3"/>
              </a:rPr>
              <a:t>intelligence unit</a:t>
            </a:r>
            <a:endParaRPr lang="en-GB" sz="2000" dirty="0" smtClean="0"/>
          </a:p>
          <a:p>
            <a:pPr marL="457177" lvl="1" indent="0">
              <a:lnSpc>
                <a:spcPct val="110000"/>
              </a:lnSpc>
              <a:buNone/>
            </a:pPr>
            <a:endParaRPr lang="en-GB" sz="2000" dirty="0" smtClean="0"/>
          </a:p>
          <a:p>
            <a:pPr>
              <a:lnSpc>
                <a:spcPct val="110000"/>
              </a:lnSpc>
            </a:pPr>
            <a:r>
              <a:rPr lang="en-GB" sz="2400" dirty="0" smtClean="0"/>
              <a:t>New research and open access analytical tools are continually emerging. As well as the sources linked to throughout these slides, you may be interested in: </a:t>
            </a:r>
            <a:endParaRPr lang="en-GB" sz="2400" dirty="0"/>
          </a:p>
          <a:p>
            <a:pPr lvl="1">
              <a:lnSpc>
                <a:spcPct val="110000"/>
              </a:lnSpc>
            </a:pPr>
            <a:r>
              <a:rPr lang="en-US" sz="2000" dirty="0" smtClean="0">
                <a:hlinkClick r:id="rId4"/>
              </a:rPr>
              <a:t>The Office for National Statistics' daily coronavirus roundup</a:t>
            </a:r>
            <a:r>
              <a:rPr lang="en-US" sz="2000" dirty="0" smtClean="0"/>
              <a:t>: the latest research into the effects on the economy and society</a:t>
            </a:r>
          </a:p>
          <a:p>
            <a:pPr lvl="1">
              <a:lnSpc>
                <a:spcPct val="110000"/>
              </a:lnSpc>
            </a:pPr>
            <a:r>
              <a:rPr lang="en-US" sz="2000" dirty="0" smtClean="0">
                <a:hlinkClick r:id="rId5"/>
              </a:rPr>
              <a:t>The </a:t>
            </a:r>
            <a:r>
              <a:rPr lang="en-US" sz="2000" dirty="0">
                <a:hlinkClick r:id="rId5"/>
              </a:rPr>
              <a:t>Health Foundation - COVID-19 policy </a:t>
            </a:r>
            <a:r>
              <a:rPr lang="en-US" sz="2000" dirty="0" smtClean="0">
                <a:hlinkClick r:id="rId5"/>
              </a:rPr>
              <a:t>tracker</a:t>
            </a:r>
            <a:r>
              <a:rPr lang="en-US" sz="2000" dirty="0" smtClean="0"/>
              <a:t>: an interactive timeline of key events and government policy announcements related to coronavirus</a:t>
            </a:r>
          </a:p>
          <a:p>
            <a:pPr lvl="1">
              <a:lnSpc>
                <a:spcPct val="110000"/>
              </a:lnSpc>
            </a:pPr>
            <a:r>
              <a:rPr lang="en-US" sz="2000" dirty="0" smtClean="0"/>
              <a:t>An </a:t>
            </a:r>
            <a:r>
              <a:rPr lang="en-US" sz="2000" dirty="0" smtClean="0">
                <a:hlinkClick r:id="rId6"/>
              </a:rPr>
              <a:t>LG Inform dashboard </a:t>
            </a:r>
            <a:r>
              <a:rPr lang="en-US" sz="2000" dirty="0" smtClean="0"/>
              <a:t>tailored to Herefordshire &amp; Worcestershire, showing daily updates in cases and comparisons with other areas.</a:t>
            </a:r>
          </a:p>
          <a:p>
            <a:pPr lvl="1">
              <a:lnSpc>
                <a:spcPct val="110000"/>
              </a:lnSpc>
            </a:pPr>
            <a:r>
              <a:rPr lang="en-US" sz="2000" dirty="0" smtClean="0"/>
              <a:t>A </a:t>
            </a:r>
            <a:r>
              <a:rPr lang="en-US" sz="2000" dirty="0" smtClean="0">
                <a:hlinkClick r:id="rId7"/>
              </a:rPr>
              <a:t>Herefordshire Council dashboard</a:t>
            </a:r>
            <a:r>
              <a:rPr lang="en-US" sz="2000" dirty="0"/>
              <a:t> provides up to date information on cases in the county and provides links to other useful </a:t>
            </a:r>
            <a:r>
              <a:rPr lang="en-US" sz="2000" dirty="0" smtClean="0"/>
              <a:t>information.</a:t>
            </a:r>
            <a:endParaRPr lang="en-US" sz="2000" dirty="0"/>
          </a:p>
          <a:p>
            <a:pPr lvl="1"/>
            <a:endParaRPr lang="en-GB" dirty="0" smtClean="0">
              <a:solidFill>
                <a:srgbClr val="FF0000"/>
              </a:solidFill>
            </a:endParaRPr>
          </a:p>
        </p:txBody>
      </p:sp>
    </p:spTree>
    <p:extLst>
      <p:ext uri="{BB962C8B-B14F-4D97-AF65-F5344CB8AC3E}">
        <p14:creationId xmlns:p14="http://schemas.microsoft.com/office/powerpoint/2010/main" val="323598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018" y="567845"/>
            <a:ext cx="11519999" cy="648071"/>
          </a:xfrm>
        </p:spPr>
        <p:txBody>
          <a:bodyPr>
            <a:normAutofit fontScale="90000"/>
          </a:bodyPr>
          <a:lstStyle/>
          <a:p>
            <a:r>
              <a:rPr lang="en-GB" dirty="0" smtClean="0"/>
              <a:t>Contents</a:t>
            </a:r>
            <a:r>
              <a:rPr lang="en-GB" dirty="0"/>
              <a:t/>
            </a:r>
            <a:br>
              <a:rPr lang="en-GB" dirty="0"/>
            </a:br>
            <a:endParaRPr lang="en-GB" sz="2000" dirty="0"/>
          </a:p>
        </p:txBody>
      </p:sp>
      <p:sp>
        <p:nvSpPr>
          <p:cNvPr id="6" name="Content Placeholder 5"/>
          <p:cNvSpPr>
            <a:spLocks noGrp="1"/>
          </p:cNvSpPr>
          <p:nvPr>
            <p:ph idx="1"/>
          </p:nvPr>
        </p:nvSpPr>
        <p:spPr>
          <a:xfrm>
            <a:off x="276017" y="1340768"/>
            <a:ext cx="11520000" cy="4202806"/>
          </a:xfrm>
        </p:spPr>
        <p:txBody>
          <a:bodyPr>
            <a:normAutofit/>
          </a:bodyPr>
          <a:lstStyle/>
          <a:p>
            <a:pPr marL="514350" indent="-514350">
              <a:buAutoNum type="arabicPeriod"/>
            </a:pPr>
            <a:r>
              <a:rPr lang="en-GB" sz="2600" dirty="0"/>
              <a:t>Key messages (</a:t>
            </a:r>
            <a:r>
              <a:rPr lang="en-GB" sz="2600" dirty="0">
                <a:hlinkClick r:id="rId3" action="ppaction://hlinksldjump"/>
              </a:rPr>
              <a:t>slide 3</a:t>
            </a:r>
            <a:r>
              <a:rPr lang="en-GB" sz="2600" dirty="0"/>
              <a:t>)</a:t>
            </a:r>
          </a:p>
          <a:p>
            <a:pPr marL="514350" indent="-514350">
              <a:buAutoNum type="arabicPeriod"/>
            </a:pPr>
            <a:r>
              <a:rPr lang="en-GB" sz="2600" dirty="0" smtClean="0"/>
              <a:t>COVID-19 </a:t>
            </a:r>
            <a:r>
              <a:rPr lang="en-GB" sz="2600" dirty="0"/>
              <a:t>cases (</a:t>
            </a:r>
            <a:r>
              <a:rPr lang="en-GB" sz="2600" u="sng" dirty="0">
                <a:solidFill>
                  <a:srgbClr val="00B0F0"/>
                </a:solidFill>
                <a:hlinkClick r:id="rId4" action="ppaction://hlinksldjump"/>
              </a:rPr>
              <a:t>slides </a:t>
            </a:r>
            <a:r>
              <a:rPr lang="en-GB" sz="2600" u="sng" dirty="0" smtClean="0">
                <a:solidFill>
                  <a:srgbClr val="00B0F0"/>
                </a:solidFill>
              </a:rPr>
              <a:t>4-6</a:t>
            </a:r>
            <a:r>
              <a:rPr lang="en-GB" sz="2600" dirty="0" smtClean="0"/>
              <a:t>), </a:t>
            </a:r>
            <a:r>
              <a:rPr lang="en-GB" sz="2600" dirty="0"/>
              <a:t>including demographics (</a:t>
            </a:r>
            <a:r>
              <a:rPr lang="en-GB" sz="2600" dirty="0">
                <a:hlinkClick r:id="rId5" action="ppaction://hlinksldjump"/>
              </a:rPr>
              <a:t>slide </a:t>
            </a:r>
            <a:r>
              <a:rPr lang="en-GB" sz="2600" dirty="0" smtClean="0">
                <a:hlinkClick r:id="rId5" action="ppaction://hlinksldjump"/>
              </a:rPr>
              <a:t>7-8)</a:t>
            </a:r>
            <a:r>
              <a:rPr lang="en-GB" sz="2600" dirty="0" smtClean="0"/>
              <a:t> </a:t>
            </a:r>
            <a:r>
              <a:rPr lang="en-GB" sz="2600" dirty="0"/>
              <a:t>and local areas (</a:t>
            </a:r>
            <a:r>
              <a:rPr lang="en-GB" sz="2600" dirty="0">
                <a:hlinkClick r:id="rId6" action="ppaction://hlinksldjump"/>
              </a:rPr>
              <a:t>slides </a:t>
            </a:r>
            <a:r>
              <a:rPr lang="en-GB" sz="2600" dirty="0" smtClean="0">
                <a:hlinkClick r:id="rId6" action="ppaction://hlinksldjump"/>
              </a:rPr>
              <a:t>9-10)</a:t>
            </a:r>
            <a:endParaRPr lang="en-GB" sz="2600" dirty="0"/>
          </a:p>
          <a:p>
            <a:pPr marL="514350" indent="-514350">
              <a:buFont typeface="Arial"/>
              <a:buAutoNum type="arabicPeriod"/>
            </a:pPr>
            <a:r>
              <a:rPr lang="en-GB" sz="2600" dirty="0"/>
              <a:t>Profile of deaths: published data (</a:t>
            </a:r>
            <a:r>
              <a:rPr lang="en-GB" sz="2600" dirty="0" smtClean="0">
                <a:hlinkClick r:id="rId5" action="ppaction://hlinksldjump"/>
              </a:rPr>
              <a:t>slide 11</a:t>
            </a:r>
            <a:r>
              <a:rPr lang="en-GB" sz="2600" dirty="0" smtClean="0"/>
              <a:t>)</a:t>
            </a:r>
          </a:p>
          <a:p>
            <a:pPr marL="514350" indent="-514350">
              <a:buFont typeface="Arial"/>
              <a:buAutoNum type="arabicPeriod"/>
            </a:pPr>
            <a:r>
              <a:rPr lang="en-GB" sz="2600" dirty="0" smtClean="0"/>
              <a:t>Wider </a:t>
            </a:r>
            <a:r>
              <a:rPr lang="en-GB" sz="2600" dirty="0"/>
              <a:t>impacts – national restrictions (</a:t>
            </a:r>
            <a:r>
              <a:rPr lang="en-GB" sz="2600" dirty="0">
                <a:hlinkClick r:id="rId5" action="ppaction://hlinksldjump"/>
              </a:rPr>
              <a:t>slide </a:t>
            </a:r>
            <a:r>
              <a:rPr lang="en-GB" sz="2600" dirty="0" smtClean="0">
                <a:hlinkClick r:id="rId5" action="ppaction://hlinksldjump"/>
              </a:rPr>
              <a:t>12</a:t>
            </a:r>
            <a:r>
              <a:rPr lang="en-GB" sz="2600" dirty="0" smtClean="0"/>
              <a:t>)</a:t>
            </a:r>
          </a:p>
          <a:p>
            <a:pPr marL="514350" indent="-514350">
              <a:buFont typeface="Arial"/>
              <a:buAutoNum type="arabicPeriod"/>
            </a:pPr>
            <a:r>
              <a:rPr lang="en-GB" sz="2600" dirty="0" smtClean="0"/>
              <a:t>Effects </a:t>
            </a:r>
            <a:r>
              <a:rPr lang="en-GB" sz="2600" dirty="0"/>
              <a:t>of lockdown on population movement (</a:t>
            </a:r>
            <a:r>
              <a:rPr lang="en-GB" sz="2600" dirty="0">
                <a:hlinkClick r:id="rId5" action="ppaction://hlinksldjump"/>
              </a:rPr>
              <a:t>slide </a:t>
            </a:r>
            <a:r>
              <a:rPr lang="en-GB" sz="2600" dirty="0" smtClean="0">
                <a:hlinkClick r:id="rId5" action="ppaction://hlinksldjump"/>
              </a:rPr>
              <a:t>13</a:t>
            </a:r>
            <a:r>
              <a:rPr lang="en-GB" sz="2600" dirty="0" smtClean="0"/>
              <a:t>)</a:t>
            </a:r>
            <a:endParaRPr lang="en-GB" sz="2600" dirty="0"/>
          </a:p>
          <a:p>
            <a:pPr marL="514350" indent="-514350">
              <a:buFont typeface="Arial"/>
              <a:buAutoNum type="arabicPeriod"/>
            </a:pPr>
            <a:r>
              <a:rPr lang="en-GB" sz="2600" dirty="0" smtClean="0"/>
              <a:t>Other </a:t>
            </a:r>
            <a:r>
              <a:rPr lang="en-GB" sz="2600" dirty="0"/>
              <a:t>resources (</a:t>
            </a:r>
            <a:r>
              <a:rPr lang="en-GB" sz="2600" dirty="0">
                <a:hlinkClick r:id="rId5" action="ppaction://hlinksldjump"/>
              </a:rPr>
              <a:t>slide </a:t>
            </a:r>
            <a:r>
              <a:rPr lang="en-GB" sz="2600" dirty="0" smtClean="0">
                <a:hlinkClick r:id="rId5" action="ppaction://hlinksldjump"/>
              </a:rPr>
              <a:t>14</a:t>
            </a:r>
            <a:r>
              <a:rPr lang="en-GB" sz="2600" dirty="0" smtClean="0"/>
              <a:t>)</a:t>
            </a:r>
          </a:p>
        </p:txBody>
      </p:sp>
      <p:sp>
        <p:nvSpPr>
          <p:cNvPr id="7" name="TextBox 6"/>
          <p:cNvSpPr txBox="1"/>
          <p:nvPr/>
        </p:nvSpPr>
        <p:spPr>
          <a:xfrm>
            <a:off x="276017" y="5407686"/>
            <a:ext cx="11520000" cy="584775"/>
          </a:xfrm>
          <a:prstGeom prst="rect">
            <a:avLst/>
          </a:prstGeom>
          <a:solidFill>
            <a:schemeClr val="bg1"/>
          </a:solidFill>
        </p:spPr>
        <p:txBody>
          <a:bodyPr wrap="square" rtlCol="0">
            <a:spAutoFit/>
          </a:bodyPr>
          <a:lstStyle/>
          <a:p>
            <a:r>
              <a:rPr lang="en-GB" sz="1600" dirty="0"/>
              <a:t>If you need help to understand this document, or would like it in another format or language, please contact us on 01432 261944 or e-mail </a:t>
            </a:r>
            <a:r>
              <a:rPr lang="en-GB" sz="1600" u="sng" dirty="0" smtClean="0">
                <a:hlinkClick r:id="rId7"/>
              </a:rPr>
              <a:t>researchteam@herefordshire.gov.uk</a:t>
            </a:r>
            <a:endParaRPr lang="en-GB" sz="1600" dirty="0"/>
          </a:p>
        </p:txBody>
      </p:sp>
    </p:spTree>
    <p:extLst>
      <p:ext uri="{BB962C8B-B14F-4D97-AF65-F5344CB8AC3E}">
        <p14:creationId xmlns:p14="http://schemas.microsoft.com/office/powerpoint/2010/main" val="205970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03" y="188640"/>
            <a:ext cx="11519999" cy="432048"/>
          </a:xfrm>
        </p:spPr>
        <p:txBody>
          <a:bodyPr>
            <a:normAutofit fontScale="90000"/>
          </a:bodyPr>
          <a:lstStyle/>
          <a:p>
            <a:r>
              <a:rPr lang="en-GB" sz="3600" dirty="0" smtClean="0"/>
              <a:t>Key messages</a:t>
            </a:r>
            <a:endParaRPr lang="en-GB" sz="3600" dirty="0">
              <a:solidFill>
                <a:srgbClr val="FF0000"/>
              </a:solidFill>
            </a:endParaRPr>
          </a:p>
        </p:txBody>
      </p:sp>
      <p:sp>
        <p:nvSpPr>
          <p:cNvPr id="3" name="Content Placeholder 2"/>
          <p:cNvSpPr>
            <a:spLocks noGrp="1"/>
          </p:cNvSpPr>
          <p:nvPr>
            <p:ph sz="half" idx="1"/>
          </p:nvPr>
        </p:nvSpPr>
        <p:spPr>
          <a:xfrm>
            <a:off x="263352" y="692696"/>
            <a:ext cx="11593288" cy="6165305"/>
          </a:xfrm>
        </p:spPr>
        <p:txBody>
          <a:bodyPr>
            <a:noAutofit/>
          </a:bodyPr>
          <a:lstStyle/>
          <a:p>
            <a:pPr>
              <a:lnSpc>
                <a:spcPct val="105000"/>
              </a:lnSpc>
              <a:spcBef>
                <a:spcPts val="300"/>
              </a:spcBef>
              <a:spcAft>
                <a:spcPts val="300"/>
              </a:spcAft>
              <a:buFont typeface="Wingdings" panose="05000000000000000000" pitchFamily="2" charset="2"/>
              <a:buChar char="Ø"/>
            </a:pPr>
            <a:r>
              <a:rPr lang="en-GB" sz="1400" dirty="0" smtClean="0"/>
              <a:t>In </a:t>
            </a:r>
            <a:r>
              <a:rPr lang="en-GB" sz="1400" dirty="0"/>
              <a:t>light of </a:t>
            </a:r>
            <a:r>
              <a:rPr lang="en-GB" sz="1400" dirty="0" smtClean="0"/>
              <a:t>continued rapid growth in new cases </a:t>
            </a:r>
            <a:r>
              <a:rPr lang="en-GB" sz="1400" dirty="0"/>
              <a:t>and increasing pressure on the NHS, the UK government announced a third national </a:t>
            </a:r>
            <a:r>
              <a:rPr lang="en-GB" sz="1400" dirty="0" smtClean="0"/>
              <a:t>lockdown on Tuesday this week (5 Jan). </a:t>
            </a:r>
            <a:r>
              <a:rPr lang="en-GB" sz="1400" dirty="0"/>
              <a:t>More stringent than the English lockdown in November; schools will be closed until at least the middle of February, and shielding has been reintroduced for the most vulnerable</a:t>
            </a:r>
            <a:r>
              <a:rPr lang="en-GB" sz="1400" dirty="0" smtClean="0"/>
              <a:t>.  Legislation has been put in place to cover the period to 31 March.</a:t>
            </a:r>
            <a:endParaRPr lang="en-US" sz="1400" dirty="0" smtClean="0"/>
          </a:p>
          <a:p>
            <a:pPr>
              <a:lnSpc>
                <a:spcPct val="105000"/>
              </a:lnSpc>
              <a:spcBef>
                <a:spcPts val="300"/>
              </a:spcBef>
              <a:spcAft>
                <a:spcPts val="300"/>
              </a:spcAft>
              <a:buFont typeface="Wingdings" panose="05000000000000000000" pitchFamily="2" charset="2"/>
              <a:buChar char="Ø"/>
            </a:pPr>
            <a:r>
              <a:rPr lang="en-US" sz="1400" dirty="0" smtClean="0"/>
              <a:t>As nationally, daily </a:t>
            </a:r>
            <a:r>
              <a:rPr lang="en-US" sz="1400" b="1" dirty="0" smtClean="0"/>
              <a:t>numbers of new cases </a:t>
            </a:r>
            <a:r>
              <a:rPr lang="en-US" sz="1400" dirty="0" smtClean="0"/>
              <a:t>are at unprecedented levels, and have been increasing rapidly since early December: </a:t>
            </a:r>
          </a:p>
          <a:p>
            <a:pPr marL="612000" lvl="2" indent="-180000">
              <a:lnSpc>
                <a:spcPct val="100000"/>
              </a:lnSpc>
              <a:spcBef>
                <a:spcPts val="300"/>
              </a:spcBef>
              <a:spcAft>
                <a:spcPts val="300"/>
              </a:spcAft>
              <a:buFont typeface="Arial" panose="020B0604020202020204" pitchFamily="34" charset="0"/>
              <a:buChar char="•"/>
            </a:pPr>
            <a:r>
              <a:rPr lang="en-US" sz="1200" dirty="0" smtClean="0"/>
              <a:t>The </a:t>
            </a:r>
            <a:r>
              <a:rPr lang="en-US" sz="1200" dirty="0"/>
              <a:t>total number of lab-confirmed cases throughout the course of the pandemic is now </a:t>
            </a:r>
            <a:r>
              <a:rPr lang="en-GB" sz="1200" dirty="0">
                <a:ea typeface="Times New Roman" panose="02020603050405020304" pitchFamily="18" charset="0"/>
              </a:rPr>
              <a:t>4,065 (4 </a:t>
            </a:r>
            <a:r>
              <a:rPr lang="en-GB" sz="1200" dirty="0" smtClean="0">
                <a:ea typeface="Times New Roman" panose="02020603050405020304" pitchFamily="18" charset="0"/>
              </a:rPr>
              <a:t>Jan</a:t>
            </a:r>
            <a:r>
              <a:rPr lang="en-US" sz="1200" dirty="0" smtClean="0"/>
              <a:t>). </a:t>
            </a:r>
            <a:r>
              <a:rPr lang="en-US" sz="1200" dirty="0"/>
              <a:t>This is </a:t>
            </a:r>
            <a:r>
              <a:rPr lang="en-US" sz="1200" dirty="0" smtClean="0"/>
              <a:t>633 </a:t>
            </a:r>
            <a:r>
              <a:rPr lang="en-US" sz="1200" dirty="0"/>
              <a:t>more than for the same time last week.  </a:t>
            </a:r>
            <a:r>
              <a:rPr lang="en-GB" sz="1200" dirty="0"/>
              <a:t>This increase is </a:t>
            </a:r>
            <a:r>
              <a:rPr lang="en-GB" sz="1200" dirty="0" smtClean="0"/>
              <a:t>the highest reported during the pandemic.</a:t>
            </a:r>
            <a:endParaRPr lang="en-US" sz="1200" dirty="0"/>
          </a:p>
          <a:p>
            <a:pPr marL="612000" lvl="2" indent="-180000">
              <a:lnSpc>
                <a:spcPct val="100000"/>
              </a:lnSpc>
              <a:spcBef>
                <a:spcPts val="300"/>
              </a:spcBef>
              <a:spcAft>
                <a:spcPts val="300"/>
              </a:spcAft>
              <a:buFont typeface="Arial" panose="020B0604020202020204" pitchFamily="34" charset="0"/>
              <a:buChar char="•"/>
            </a:pPr>
            <a:r>
              <a:rPr lang="en-US" sz="1200" dirty="0" smtClean="0"/>
              <a:t>The </a:t>
            </a:r>
            <a:r>
              <a:rPr lang="en-US" sz="1200" dirty="0"/>
              <a:t>7-day rate per 100,000 population </a:t>
            </a:r>
            <a:r>
              <a:rPr lang="en-US" sz="1200" dirty="0" smtClean="0"/>
              <a:t>has trebled since the middle of December, and the latest is 311 (1 Jan) - a third higher than the November peak of 159.  It’s broadly in line with </a:t>
            </a:r>
            <a:r>
              <a:rPr lang="en-US" sz="1200" dirty="0" err="1" smtClean="0"/>
              <a:t>neighbouring</a:t>
            </a:r>
            <a:r>
              <a:rPr lang="en-US" sz="1200" dirty="0" smtClean="0"/>
              <a:t> authorities (except a lower rate in Powys), but remains half the English national rate and a third lower than the West Midlands region overall. </a:t>
            </a:r>
          </a:p>
          <a:p>
            <a:pPr marL="612000" lvl="2" indent="-180000">
              <a:lnSpc>
                <a:spcPct val="100000"/>
              </a:lnSpc>
              <a:spcBef>
                <a:spcPts val="300"/>
              </a:spcBef>
              <a:spcAft>
                <a:spcPts val="300"/>
              </a:spcAft>
              <a:buFont typeface="Arial" panose="020B0604020202020204" pitchFamily="34" charset="0"/>
              <a:buChar char="•"/>
            </a:pPr>
            <a:r>
              <a:rPr lang="en-US" sz="1200" dirty="0" smtClean="0"/>
              <a:t>The most recent increases have been driven by cases amongst 18-49 year-olds, with particularly high rates amongst 22-29 year-olds. The rate amongst people aged 80+ has fallen slightly in the last week, but rates remain relatively high in all ages.</a:t>
            </a:r>
          </a:p>
          <a:p>
            <a:pPr marL="612000" lvl="2" indent="-180000">
              <a:lnSpc>
                <a:spcPct val="100000"/>
              </a:lnSpc>
              <a:spcBef>
                <a:spcPts val="300"/>
              </a:spcBef>
              <a:spcAft>
                <a:spcPts val="300"/>
              </a:spcAft>
              <a:buFont typeface="Arial" panose="020B0604020202020204" pitchFamily="34" charset="0"/>
              <a:buChar char="•"/>
            </a:pPr>
            <a:r>
              <a:rPr lang="en-US" sz="1200" dirty="0" smtClean="0"/>
              <a:t>The highest rates and numbers are currently being seen in Hereford (North East, East, Central and South)</a:t>
            </a:r>
          </a:p>
          <a:p>
            <a:pPr marL="228589" lvl="1">
              <a:lnSpc>
                <a:spcPct val="105000"/>
              </a:lnSpc>
              <a:spcBef>
                <a:spcPts val="300"/>
              </a:spcBef>
              <a:spcAft>
                <a:spcPts val="300"/>
              </a:spcAft>
              <a:buFont typeface="Wingdings" panose="05000000000000000000" pitchFamily="2" charset="2"/>
              <a:buChar char="Ø"/>
            </a:pPr>
            <a:r>
              <a:rPr lang="en-US" sz="1400" dirty="0"/>
              <a:t>Numbers of </a:t>
            </a:r>
            <a:r>
              <a:rPr lang="en-US" sz="1400" b="1" dirty="0"/>
              <a:t>deaths involving Covid-19 </a:t>
            </a:r>
            <a:r>
              <a:rPr lang="en-US" sz="1400" dirty="0"/>
              <a:t>are increasing: published ONS data has so far included 12 in the two weeks to 25 December (registered by 1 Jan).  PHE data indicates that a further 18 have occurred since, which will appear in future weeks’ official counts. Despite this, overall deaths remain close to </a:t>
            </a:r>
            <a:r>
              <a:rPr lang="en-US" sz="1400" dirty="0" smtClean="0"/>
              <a:t>average </a:t>
            </a:r>
            <a:r>
              <a:rPr lang="en-US" sz="1400" dirty="0"/>
              <a:t>for the time of year</a:t>
            </a:r>
            <a:r>
              <a:rPr lang="en-US" sz="1400" dirty="0" smtClean="0"/>
              <a:t>.</a:t>
            </a:r>
          </a:p>
          <a:p>
            <a:pPr marL="228589" lvl="1">
              <a:lnSpc>
                <a:spcPct val="105000"/>
              </a:lnSpc>
              <a:spcBef>
                <a:spcPts val="300"/>
              </a:spcBef>
              <a:spcAft>
                <a:spcPts val="300"/>
              </a:spcAft>
              <a:buFont typeface="Wingdings" panose="05000000000000000000" pitchFamily="2" charset="2"/>
              <a:buChar char="Ø"/>
            </a:pPr>
            <a:r>
              <a:rPr lang="en-US" sz="1400" dirty="0" smtClean="0"/>
              <a:t>Shielding support is being re-introduced for the most vulnerable. </a:t>
            </a:r>
          </a:p>
          <a:p>
            <a:pPr marL="228589" lvl="1">
              <a:lnSpc>
                <a:spcPct val="105000"/>
              </a:lnSpc>
              <a:spcBef>
                <a:spcPts val="300"/>
              </a:spcBef>
              <a:spcAft>
                <a:spcPts val="300"/>
              </a:spcAft>
              <a:buFont typeface="Wingdings" panose="05000000000000000000" pitchFamily="2" charset="2"/>
              <a:buChar char="Ø"/>
            </a:pPr>
            <a:r>
              <a:rPr lang="en-US" sz="1400" dirty="0" smtClean="0"/>
              <a:t>With cases so high across the whole county, it isn’t meaningful to attempt to report on </a:t>
            </a:r>
            <a:r>
              <a:rPr lang="en-US" sz="1400" b="1" dirty="0" smtClean="0"/>
              <a:t>outbreaks or situations </a:t>
            </a:r>
            <a:r>
              <a:rPr lang="en-US" sz="1400" dirty="0" smtClean="0"/>
              <a:t>at the moment. These are being monitored operationally, but the growth in cases is currently being driven by increasing community transmission.  </a:t>
            </a:r>
            <a:endParaRPr lang="en-US" sz="1400" dirty="0"/>
          </a:p>
        </p:txBody>
      </p:sp>
    </p:spTree>
    <p:extLst>
      <p:ext uri="{BB962C8B-B14F-4D97-AF65-F5344CB8AC3E}">
        <p14:creationId xmlns:p14="http://schemas.microsoft.com/office/powerpoint/2010/main" val="973764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664"/>
            <a:ext cx="12191999" cy="3267443"/>
          </a:xfrm>
          <a:prstGeom prst="rect">
            <a:avLst/>
          </a:prstGeom>
        </p:spPr>
        <p:txBody>
          <a:bodyPr wrap="square" numCol="1" spcCol="360000">
            <a:noAutofit/>
          </a:bodyPr>
          <a:lstStyle/>
          <a:p>
            <a:pPr marL="180000" indent="-180000">
              <a:spcBef>
                <a:spcPts val="600"/>
              </a:spcBef>
              <a:buFont typeface="Arial" panose="020B0604020202020204" pitchFamily="34" charset="0"/>
              <a:buChar char="•"/>
            </a:pPr>
            <a:r>
              <a:rPr lang="en-GB" sz="1400" dirty="0" smtClean="0">
                <a:ea typeface="Times New Roman" panose="02020603050405020304" pitchFamily="18" charset="0"/>
              </a:rPr>
              <a:t>Lab-confirmed cases are the official count of people who live in Herefordshire and have tested positive for COVID-19.  Numbers of confirmed cases are linked to the availability of testing, so the cases chart highlights key dates in testing policy. </a:t>
            </a:r>
          </a:p>
          <a:p>
            <a:pPr marL="180000" indent="-180000">
              <a:spcBef>
                <a:spcPts val="600"/>
              </a:spcBef>
              <a:buFont typeface="Arial" panose="020B0604020202020204" pitchFamily="34" charset="0"/>
              <a:buChar char="•"/>
            </a:pPr>
            <a:r>
              <a:rPr lang="en-GB" sz="1400" dirty="0" smtClean="0">
                <a:ea typeface="Times New Roman" panose="02020603050405020304" pitchFamily="18" charset="0"/>
              </a:rPr>
              <a:t>The total lab-confirmed cases over the course of the epidemic is now 4,065 (4 Jan).  This is 633 more than this time last week, all from swabs taken between 28 Dec and 4 Jan (note that reporting lags mean daily numbers can change, and the grey bars for the last 5 days will probably increase).  This weekly increase is the </a:t>
            </a:r>
            <a:r>
              <a:rPr lang="en-GB" sz="1400" dirty="0">
                <a:ea typeface="Times New Roman" panose="02020603050405020304" pitchFamily="18" charset="0"/>
              </a:rPr>
              <a:t>highest </a:t>
            </a:r>
            <a:r>
              <a:rPr lang="en-GB" sz="1400" dirty="0" smtClean="0">
                <a:ea typeface="Times New Roman" panose="02020603050405020304" pitchFamily="18" charset="0"/>
              </a:rPr>
              <a:t>recorded during the pandemic. </a:t>
            </a:r>
            <a:endParaRPr lang="en-US" sz="1400" dirty="0" smtClean="0"/>
          </a:p>
          <a:p>
            <a:pPr marL="180000" indent="-180000">
              <a:spcBef>
                <a:spcPts val="600"/>
              </a:spcBef>
              <a:buFont typeface="Arial" panose="020B0604020202020204" pitchFamily="34" charset="0"/>
              <a:buChar char="•"/>
            </a:pPr>
            <a:r>
              <a:rPr lang="en-US" sz="1400" dirty="0" smtClean="0"/>
              <a:t>The line on the chart shows the average number of new cases each day.  After reaching 53 on 12 Nov (10 days into lockdown), it fell sharply to 12 recorded on 7 December – similar to those seen in mid-October.  However, numbers have since increased sharply and have been higher than the November peak since 20 December.  As of 30 Dec the figure was 88 – the highest recorded to date.  This local pattern mirrors that seen nationally. </a:t>
            </a:r>
          </a:p>
        </p:txBody>
      </p:sp>
      <p:sp>
        <p:nvSpPr>
          <p:cNvPr id="12" name="TextBox 11"/>
          <p:cNvSpPr txBox="1"/>
          <p:nvPr/>
        </p:nvSpPr>
        <p:spPr>
          <a:xfrm>
            <a:off x="7343" y="6357951"/>
            <a:ext cx="11928648" cy="553998"/>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400" dirty="0" smtClean="0"/>
              <a:t>Confirmed cases are updated </a:t>
            </a:r>
            <a:r>
              <a:rPr lang="en-GB" sz="1400" dirty="0"/>
              <a:t>daily </a:t>
            </a:r>
            <a:r>
              <a:rPr lang="en-GB" sz="1400" dirty="0" smtClean="0"/>
              <a:t>by PHE </a:t>
            </a:r>
            <a:r>
              <a:rPr lang="en-GB" sz="1400" dirty="0"/>
              <a:t>at </a:t>
            </a:r>
            <a:r>
              <a:rPr lang="en-GB" sz="1400" dirty="0" smtClean="0">
                <a:hlinkClick r:id="rId3"/>
              </a:rPr>
              <a:t>https</a:t>
            </a:r>
            <a:r>
              <a:rPr lang="en-GB" sz="1400" dirty="0">
                <a:hlinkClick r:id="rId3"/>
              </a:rPr>
              <a:t>://coronavirus.data.gov.uk</a:t>
            </a:r>
            <a:r>
              <a:rPr lang="en-GB" sz="1400" dirty="0" smtClean="0">
                <a:hlinkClick r:id="rId3"/>
              </a:rPr>
              <a:t>/</a:t>
            </a:r>
            <a:r>
              <a:rPr lang="en-GB" sz="1400" dirty="0" smtClean="0"/>
              <a:t>. These </a:t>
            </a:r>
            <a:r>
              <a:rPr lang="en-GB" sz="1600" dirty="0" smtClean="0"/>
              <a:t>are</a:t>
            </a:r>
            <a:r>
              <a:rPr lang="en-GB" sz="1400" dirty="0" smtClean="0"/>
              <a:t> used in tools such as the LG Inform Tracker.</a:t>
            </a:r>
            <a:endParaRPr lang="en-GB" sz="1400" dirty="0"/>
          </a:p>
        </p:txBody>
      </p:sp>
      <p:pic>
        <p:nvPicPr>
          <p:cNvPr id="11" name="Picture 10"/>
          <p:cNvPicPr>
            <a:picLocks noChangeAspect="1"/>
          </p:cNvPicPr>
          <p:nvPr/>
        </p:nvPicPr>
        <p:blipFill rotWithShape="1">
          <a:blip r:embed="rId4">
            <a:clrChange>
              <a:clrFrom>
                <a:srgbClr val="FFFFFF"/>
              </a:clrFrom>
              <a:clrTo>
                <a:srgbClr val="FFFFFF">
                  <a:alpha val="0"/>
                </a:srgbClr>
              </a:clrTo>
            </a:clrChange>
          </a:blip>
          <a:srcRect l="8548"/>
          <a:stretch/>
        </p:blipFill>
        <p:spPr>
          <a:xfrm>
            <a:off x="263352" y="6357951"/>
            <a:ext cx="377226" cy="384543"/>
          </a:xfrm>
          <a:prstGeom prst="rect">
            <a:avLst/>
          </a:prstGeom>
        </p:spPr>
      </p:pic>
      <p:sp>
        <p:nvSpPr>
          <p:cNvPr id="2" name="Title 1"/>
          <p:cNvSpPr>
            <a:spLocks noGrp="1"/>
          </p:cNvSpPr>
          <p:nvPr>
            <p:ph type="title"/>
          </p:nvPr>
        </p:nvSpPr>
        <p:spPr>
          <a:xfrm>
            <a:off x="18728" y="5644"/>
            <a:ext cx="11519999" cy="471583"/>
          </a:xfrm>
        </p:spPr>
        <p:txBody>
          <a:bodyPr>
            <a:normAutofit/>
          </a:bodyPr>
          <a:lstStyle/>
          <a:p>
            <a:r>
              <a:rPr lang="en-GB" sz="2400" b="1" dirty="0">
                <a:cs typeface="Arial" panose="020B0604020202020204" pitchFamily="34" charset="0"/>
              </a:rPr>
              <a:t>Lab-confirmed COVID-19 cases in </a:t>
            </a:r>
            <a:r>
              <a:rPr lang="en-GB" sz="2400" b="1" dirty="0" smtClean="0">
                <a:cs typeface="Arial" panose="020B0604020202020204" pitchFamily="34" charset="0"/>
              </a:rPr>
              <a:t>Herefordshire</a:t>
            </a:r>
            <a:endParaRPr lang="en-GB" sz="2400" dirty="0"/>
          </a:p>
        </p:txBody>
      </p:sp>
      <p:pic>
        <p:nvPicPr>
          <p:cNvPr id="6" name="Picture 5" descr="Chart showing daily number of cases since March. There is a peak in numbers in peaks in late April to early May followed by a spike in mid-July associated with the farm outbreak. Numbers increase through the autumn with the daily average reaching 50 in early November. " title="Lab-confirmed COVID-19 cases in Herefordshire"/>
          <p:cNvPicPr>
            <a:picLocks noChangeAspect="1"/>
          </p:cNvPicPr>
          <p:nvPr/>
        </p:nvPicPr>
        <p:blipFill>
          <a:blip r:embed="rId5"/>
          <a:stretch>
            <a:fillRect/>
          </a:stretch>
        </p:blipFill>
        <p:spPr>
          <a:xfrm>
            <a:off x="164935" y="2348880"/>
            <a:ext cx="11718965" cy="3809970"/>
          </a:xfrm>
          <a:prstGeom prst="rect">
            <a:avLst/>
          </a:prstGeom>
        </p:spPr>
      </p:pic>
    </p:spTree>
    <p:extLst>
      <p:ext uri="{BB962C8B-B14F-4D97-AF65-F5344CB8AC3E}">
        <p14:creationId xmlns:p14="http://schemas.microsoft.com/office/powerpoint/2010/main" val="389317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howing 7 day case rate in Herefordshire, England and the West Midlands sice July. Allrates have increased since mid-September although the Herefordshire rate is lower than the national and regional figures. " title="Lab-confirmed cases: comparisons"/>
          <p:cNvPicPr>
            <a:picLocks noChangeAspect="1"/>
          </p:cNvPicPr>
          <p:nvPr/>
        </p:nvPicPr>
        <p:blipFill>
          <a:blip r:embed="rId2"/>
          <a:stretch>
            <a:fillRect/>
          </a:stretch>
        </p:blipFill>
        <p:spPr>
          <a:xfrm>
            <a:off x="82599" y="2660558"/>
            <a:ext cx="10190757" cy="3742468"/>
          </a:xfrm>
          <a:prstGeom prst="rect">
            <a:avLst/>
          </a:prstGeom>
        </p:spPr>
      </p:pic>
      <p:sp>
        <p:nvSpPr>
          <p:cNvPr id="2" name="Title 1"/>
          <p:cNvSpPr>
            <a:spLocks noGrp="1"/>
          </p:cNvSpPr>
          <p:nvPr>
            <p:ph type="title"/>
          </p:nvPr>
        </p:nvSpPr>
        <p:spPr>
          <a:xfrm>
            <a:off x="75571" y="78872"/>
            <a:ext cx="8760141" cy="469808"/>
          </a:xfrm>
        </p:spPr>
        <p:txBody>
          <a:bodyPr vert="horz" lIns="91440" tIns="45720" rIns="91440" bIns="45720" rtlCol="0" anchor="ctr">
            <a:normAutofit fontScale="97500"/>
          </a:bodyPr>
          <a:lstStyle/>
          <a:p>
            <a:r>
              <a:rPr lang="en-GB" sz="2800" b="1" dirty="0" smtClean="0">
                <a:cs typeface="Arial" panose="020B0604020202020204" pitchFamily="34" charset="0"/>
              </a:rPr>
              <a:t>Lab-confirmed cases</a:t>
            </a:r>
            <a:r>
              <a:rPr lang="en-GB" sz="2800" b="1" dirty="0">
                <a:cs typeface="Arial" panose="020B0604020202020204" pitchFamily="34" charset="0"/>
              </a:rPr>
              <a:t>: comparisons</a:t>
            </a:r>
          </a:p>
        </p:txBody>
      </p:sp>
      <p:sp>
        <p:nvSpPr>
          <p:cNvPr id="3" name="Content Placeholder 2"/>
          <p:cNvSpPr>
            <a:spLocks noGrp="1"/>
          </p:cNvSpPr>
          <p:nvPr>
            <p:ph sz="half" idx="1"/>
          </p:nvPr>
        </p:nvSpPr>
        <p:spPr>
          <a:xfrm>
            <a:off x="97839" y="470296"/>
            <a:ext cx="10157614" cy="2206306"/>
          </a:xfrm>
        </p:spPr>
        <p:txBody>
          <a:bodyPr lIns="36000" tIns="36000" rIns="36000" bIns="36000">
            <a:noAutofit/>
          </a:bodyPr>
          <a:lstStyle/>
          <a:p>
            <a:pPr>
              <a:lnSpc>
                <a:spcPct val="100000"/>
              </a:lnSpc>
              <a:spcBef>
                <a:spcPts val="600"/>
              </a:spcBef>
            </a:pPr>
            <a:r>
              <a:rPr lang="en-GB" sz="1400" dirty="0" smtClean="0"/>
              <a:t>The chart shows the recent trend in cases per 100,000 resident population for 7-day periods (the latest one ending 5 days ago to allow for lags in the results of tests). This rate is now commonly quoted in national reporting.</a:t>
            </a:r>
          </a:p>
          <a:p>
            <a:pPr>
              <a:lnSpc>
                <a:spcPct val="100000"/>
              </a:lnSpc>
              <a:spcBef>
                <a:spcPts val="600"/>
              </a:spcBef>
            </a:pPr>
            <a:r>
              <a:rPr lang="en-US" sz="1400" dirty="0" smtClean="0"/>
              <a:t>Case rates have been rising rapidly since early December</a:t>
            </a:r>
            <a:r>
              <a:rPr lang="en-US" sz="1400" dirty="0"/>
              <a:t> </a:t>
            </a:r>
            <a:r>
              <a:rPr lang="en-US" sz="1400" dirty="0" smtClean="0"/>
              <a:t>(apart from a dip over the Christmas weekend), and are now at the highest they’ve ever been.  The Herefordshire 7-day rate has more than trebled in the two weeks to 1 January and is currently 311 per 100,000. This is a third higher than the November peak of 192, which then fell as the national lockdown took effect. </a:t>
            </a:r>
          </a:p>
          <a:p>
            <a:pPr>
              <a:lnSpc>
                <a:spcPct val="100000"/>
              </a:lnSpc>
              <a:spcBef>
                <a:spcPts val="600"/>
              </a:spcBef>
            </a:pPr>
            <a:r>
              <a:rPr lang="en-US" sz="1400" dirty="0" smtClean="0"/>
              <a:t>The Herefordshire pattern follows that seen across both England and the West Midland although the local rate is still half the national figure and a third lower than regionally.  As </a:t>
            </a:r>
            <a:r>
              <a:rPr lang="en-US" sz="1400" dirty="0"/>
              <a:t>has been seen throughout the pandemic, </a:t>
            </a:r>
            <a:r>
              <a:rPr lang="en-US" sz="1400" dirty="0" smtClean="0"/>
              <a:t>the start of the December </a:t>
            </a:r>
            <a:r>
              <a:rPr lang="en-US" sz="1400" dirty="0"/>
              <a:t>increase in Herefordshire lagged behind the national rise by about a </a:t>
            </a:r>
            <a:r>
              <a:rPr lang="en-US" sz="1400" dirty="0" smtClean="0"/>
              <a:t>week, but it has since caught up.</a:t>
            </a:r>
            <a:endParaRPr lang="en-GB" sz="1400" dirty="0" smtClean="0"/>
          </a:p>
        </p:txBody>
      </p:sp>
      <p:sp>
        <p:nvSpPr>
          <p:cNvPr id="11" name="TextBox 10"/>
          <p:cNvSpPr txBox="1"/>
          <p:nvPr/>
        </p:nvSpPr>
        <p:spPr>
          <a:xfrm>
            <a:off x="119336" y="6378653"/>
            <a:ext cx="12086723" cy="492443"/>
          </a:xfrm>
          <a:prstGeom prst="rect">
            <a:avLst/>
          </a:prstGeom>
          <a:solidFill>
            <a:schemeClr val="bg1"/>
          </a:solidFill>
        </p:spPr>
        <p:txBody>
          <a:bodyPr wrap="square" rtlCol="0">
            <a:spAutoFit/>
          </a:bodyPr>
          <a:lstStyle/>
          <a:p>
            <a:r>
              <a:rPr lang="en-GB" sz="1200" b="1" dirty="0"/>
              <a:t>  </a:t>
            </a:r>
            <a:r>
              <a:rPr lang="en-GB" sz="1200" b="1" dirty="0" smtClean="0"/>
              <a:t>  </a:t>
            </a:r>
            <a:r>
              <a:rPr lang="en-GB" sz="1400" b="1" dirty="0" smtClean="0"/>
              <a:t>Where can I find out more? </a:t>
            </a:r>
            <a:r>
              <a:rPr lang="en-GB" sz="1200" dirty="0" smtClean="0"/>
              <a:t>The graph is based </a:t>
            </a:r>
            <a:r>
              <a:rPr lang="en-GB" sz="1200" dirty="0"/>
              <a:t>on daily updated </a:t>
            </a:r>
            <a:r>
              <a:rPr lang="en-GB" sz="1200" dirty="0">
                <a:hlinkClick r:id="rId3"/>
              </a:rPr>
              <a:t>PHE data on lab-confirmed </a:t>
            </a:r>
            <a:r>
              <a:rPr lang="en-GB" sz="1200" dirty="0" smtClean="0">
                <a:hlinkClick r:id="rId3"/>
              </a:rPr>
              <a:t>cases</a:t>
            </a:r>
            <a:r>
              <a:rPr lang="en-GB" sz="1200" dirty="0" smtClean="0"/>
              <a:t>. </a:t>
            </a:r>
            <a:r>
              <a:rPr lang="en-GB" sz="1200" dirty="0"/>
              <a:t>Further </a:t>
            </a:r>
            <a:r>
              <a:rPr lang="en-GB" sz="1200" dirty="0" smtClean="0"/>
              <a:t>comparisons are included in the</a:t>
            </a:r>
            <a:r>
              <a:rPr lang="en-GB" sz="1200" b="1" dirty="0" smtClean="0"/>
              <a:t> </a:t>
            </a:r>
            <a:r>
              <a:rPr lang="en-GB" sz="1200" dirty="0" smtClean="0">
                <a:hlinkClick r:id="rId4"/>
              </a:rPr>
              <a:t>LG </a:t>
            </a:r>
            <a:r>
              <a:rPr lang="en-GB" sz="1200" dirty="0">
                <a:hlinkClick r:id="rId4"/>
              </a:rPr>
              <a:t>Inform</a:t>
            </a:r>
            <a:r>
              <a:rPr lang="en-GB" sz="1200" dirty="0"/>
              <a:t> </a:t>
            </a:r>
            <a:r>
              <a:rPr lang="en-GB" sz="1200" dirty="0" smtClean="0"/>
              <a:t>dashboard. You can also view the local 7-day case rates and numbers on the </a:t>
            </a:r>
            <a:r>
              <a:rPr lang="en-GB" sz="1200" dirty="0" smtClean="0">
                <a:hlinkClick r:id="rId5"/>
              </a:rPr>
              <a:t>Herefordshire Council website</a:t>
            </a:r>
            <a:r>
              <a:rPr lang="en-GB" sz="1200" dirty="0" smtClean="0"/>
              <a:t>.</a:t>
            </a:r>
            <a:endParaRPr lang="en-GB" sz="1200" dirty="0"/>
          </a:p>
        </p:txBody>
      </p:sp>
      <p:sp>
        <p:nvSpPr>
          <p:cNvPr id="5" name="TextBox 4"/>
          <p:cNvSpPr txBox="1"/>
          <p:nvPr/>
        </p:nvSpPr>
        <p:spPr>
          <a:xfrm>
            <a:off x="10273356" y="104814"/>
            <a:ext cx="1847528" cy="6286336"/>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buFontTx/>
              <a:buChar char="-"/>
            </a:pPr>
            <a:r>
              <a:rPr lang="en-US" sz="1150" i="1" dirty="0"/>
              <a:t>Rates per 100,000 resident population give a fairer comparison of the number of cases in each area but they do not take account of the different rates of testing or differences in the age and sex of the local populations. </a:t>
            </a:r>
            <a:endParaRPr lang="en-GB" sz="1150" i="1" dirty="0" smtClean="0"/>
          </a:p>
          <a:p>
            <a:pPr marL="180000" indent="-180000">
              <a:buFontTx/>
              <a:buChar char="-"/>
            </a:pPr>
            <a:endParaRPr lang="en-GB" sz="1150" i="1" dirty="0" smtClean="0"/>
          </a:p>
          <a:p>
            <a:pPr marL="180000" indent="-180000">
              <a:buFontTx/>
              <a:buChar char="-"/>
            </a:pPr>
            <a:r>
              <a:rPr lang="en-GB" sz="1150" i="1" dirty="0" smtClean="0"/>
              <a:t>With </a:t>
            </a:r>
            <a:r>
              <a:rPr lang="en-GB" sz="1150" i="1" dirty="0"/>
              <a:t>one of the smallest ‘upper tier’ local </a:t>
            </a:r>
            <a:r>
              <a:rPr lang="en-GB" sz="1150" i="1" dirty="0" smtClean="0"/>
              <a:t>authority populations (193,200), Herefordshire’s rate can be dramatically affected by relatively small changes in numbers of cases. An average of 28 cases a day in a week would result in a rate of 100 per 100,000.</a:t>
            </a:r>
          </a:p>
          <a:p>
            <a:pPr marL="180000" indent="-180000">
              <a:buFontTx/>
              <a:buChar char="-"/>
            </a:pPr>
            <a:endParaRPr lang="en-GB" sz="1150" i="1" dirty="0" smtClean="0"/>
          </a:p>
          <a:p>
            <a:pPr marL="180000" indent="-180000">
              <a:buFontTx/>
              <a:buChar char="-"/>
            </a:pPr>
            <a:r>
              <a:rPr lang="en-GB" sz="1150" i="1" dirty="0"/>
              <a:t>These are not rates of infection amongst the population: they can only reflect those who have been tested, so numbers are highly dependent on the availability of tests</a:t>
            </a:r>
            <a:r>
              <a:rPr lang="en-GB" sz="1150" i="1" dirty="0" smtClean="0"/>
              <a:t>.</a:t>
            </a:r>
          </a:p>
        </p:txBody>
      </p:sp>
      <p:pic>
        <p:nvPicPr>
          <p:cNvPr id="12" name="Picture 11"/>
          <p:cNvPicPr>
            <a:picLocks noChangeAspect="1"/>
          </p:cNvPicPr>
          <p:nvPr/>
        </p:nvPicPr>
        <p:blipFill rotWithShape="1">
          <a:blip r:embed="rId6">
            <a:clrChange>
              <a:clrFrom>
                <a:srgbClr val="FFFFFF"/>
              </a:clrFrom>
              <a:clrTo>
                <a:srgbClr val="FFFFFF">
                  <a:alpha val="0"/>
                </a:srgbClr>
              </a:clrTo>
            </a:clrChange>
          </a:blip>
          <a:srcRect l="8548"/>
          <a:stretch/>
        </p:blipFill>
        <p:spPr>
          <a:xfrm>
            <a:off x="38647" y="6404670"/>
            <a:ext cx="312179" cy="285108"/>
          </a:xfrm>
          <a:prstGeom prst="rect">
            <a:avLst/>
          </a:prstGeom>
        </p:spPr>
      </p:pic>
    </p:spTree>
    <p:extLst>
      <p:ext uri="{BB962C8B-B14F-4D97-AF65-F5344CB8AC3E}">
        <p14:creationId xmlns:p14="http://schemas.microsoft.com/office/powerpoint/2010/main" val="2637117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 show cases and 7-day ratein Herefordshire and bordering authorities" title="Lab-confirmed cases: comparison with neighbouring authorities"/>
          <p:cNvPicPr>
            <a:picLocks noChangeAspect="1"/>
          </p:cNvPicPr>
          <p:nvPr/>
        </p:nvPicPr>
        <p:blipFill>
          <a:blip r:embed="rId3"/>
          <a:stretch>
            <a:fillRect/>
          </a:stretch>
        </p:blipFill>
        <p:spPr>
          <a:xfrm>
            <a:off x="5708549" y="59127"/>
            <a:ext cx="5977645" cy="5907526"/>
          </a:xfrm>
          <a:prstGeom prst="rect">
            <a:avLst/>
          </a:prstGeom>
        </p:spPr>
      </p:pic>
      <p:sp>
        <p:nvSpPr>
          <p:cNvPr id="6" name="TextBox 5"/>
          <p:cNvSpPr txBox="1"/>
          <p:nvPr/>
        </p:nvSpPr>
        <p:spPr>
          <a:xfrm>
            <a:off x="9161923" y="5680994"/>
            <a:ext cx="303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(25/12/20 </a:t>
            </a:r>
            <a:r>
              <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rPr>
              <a:t>to </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31/12/20</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 name="TextBox 1"/>
          <p:cNvSpPr txBox="1"/>
          <p:nvPr/>
        </p:nvSpPr>
        <p:spPr>
          <a:xfrm>
            <a:off x="329908" y="1551109"/>
            <a:ext cx="5411516" cy="4016484"/>
          </a:xfrm>
          <a:prstGeom prst="rect">
            <a:avLst/>
          </a:prstGeom>
          <a:noFill/>
        </p:spPr>
        <p:txBody>
          <a:bodyPr wrap="square" rtlCol="0">
            <a:spAutoFit/>
          </a:bodyPr>
          <a:lstStyle/>
          <a:p>
            <a:pPr>
              <a:spcBef>
                <a:spcPts val="600"/>
              </a:spcBef>
            </a:pPr>
            <a:r>
              <a:rPr lang="en-GB" sz="2000" dirty="0" smtClean="0">
                <a:solidFill>
                  <a:srgbClr val="282E2B"/>
                </a:solidFill>
              </a:rPr>
              <a:t>Latest published comparisons, for the week ending 31 December*, show:  </a:t>
            </a:r>
          </a:p>
          <a:p>
            <a:pPr marL="285750" indent="-285750">
              <a:spcBef>
                <a:spcPts val="600"/>
              </a:spcBef>
              <a:buFont typeface="Arial" panose="020B0604020202020204" pitchFamily="34" charset="0"/>
              <a:buChar char="•"/>
            </a:pPr>
            <a:r>
              <a:rPr lang="en-GB" dirty="0" smtClean="0">
                <a:solidFill>
                  <a:srgbClr val="282E2B"/>
                </a:solidFill>
              </a:rPr>
              <a:t>Herefordshire’s rate increased by over 50% over the seven days to 31 December </a:t>
            </a:r>
          </a:p>
          <a:p>
            <a:pPr marL="285750" indent="-285750">
              <a:spcBef>
                <a:spcPts val="600"/>
              </a:spcBef>
              <a:buFont typeface="Arial" panose="020B0604020202020204" pitchFamily="34" charset="0"/>
              <a:buChar char="•"/>
            </a:pPr>
            <a:r>
              <a:rPr lang="en-GB" dirty="0" smtClean="0">
                <a:solidFill>
                  <a:srgbClr val="282E2B"/>
                </a:solidFill>
              </a:rPr>
              <a:t>Over this week, 7-day case rates increased in all bordering authorities (</a:t>
            </a:r>
            <a:r>
              <a:rPr lang="en-GB" dirty="0">
                <a:solidFill>
                  <a:srgbClr val="282E2B"/>
                </a:solidFill>
              </a:rPr>
              <a:t>as indicated by the </a:t>
            </a:r>
            <a:r>
              <a:rPr lang="en-GB" dirty="0" smtClean="0">
                <a:solidFill>
                  <a:srgbClr val="282E2B"/>
                </a:solidFill>
              </a:rPr>
              <a:t>arrows).</a:t>
            </a:r>
          </a:p>
          <a:p>
            <a:pPr marL="285750" indent="-285750">
              <a:spcBef>
                <a:spcPts val="600"/>
              </a:spcBef>
              <a:buFont typeface="Arial" panose="020B0604020202020204" pitchFamily="34" charset="0"/>
              <a:buChar char="•"/>
            </a:pPr>
            <a:r>
              <a:rPr lang="en-GB" dirty="0" smtClean="0">
                <a:solidFill>
                  <a:srgbClr val="282E2B"/>
                </a:solidFill>
              </a:rPr>
              <a:t>Rates are currently similar in all neighbouring authorities, with only Powys notably lower than 300 per 100,000.</a:t>
            </a:r>
            <a:endParaRPr lang="en-GB" dirty="0">
              <a:solidFill>
                <a:srgbClr val="282E2B"/>
              </a:solidFill>
            </a:endParaRPr>
          </a:p>
          <a:p>
            <a:pPr>
              <a:spcBef>
                <a:spcPts val="600"/>
              </a:spcBef>
            </a:pPr>
            <a:endParaRPr lang="en-GB" dirty="0">
              <a:solidFill>
                <a:srgbClr val="282E2B"/>
              </a:solidFill>
            </a:endParaRPr>
          </a:p>
          <a:p>
            <a:pPr>
              <a:spcBef>
                <a:spcPts val="600"/>
              </a:spcBef>
            </a:pPr>
            <a:r>
              <a:rPr lang="en-GB" sz="1400" dirty="0" smtClean="0">
                <a:solidFill>
                  <a:srgbClr val="282E2B"/>
                </a:solidFill>
              </a:rPr>
              <a:t>* Note that he slight lag in this data reflects the latest date for which complete data is available from test results </a:t>
            </a:r>
          </a:p>
        </p:txBody>
      </p:sp>
      <p:sp>
        <p:nvSpPr>
          <p:cNvPr id="3" name="Title 2"/>
          <p:cNvSpPr>
            <a:spLocks noGrp="1"/>
          </p:cNvSpPr>
          <p:nvPr>
            <p:ph type="title"/>
          </p:nvPr>
        </p:nvSpPr>
        <p:spPr>
          <a:xfrm>
            <a:off x="297033" y="393833"/>
            <a:ext cx="5191084" cy="749978"/>
          </a:xfrm>
        </p:spPr>
        <p:txBody>
          <a:bodyPr>
            <a:noAutofit/>
          </a:bodyPr>
          <a:lstStyle/>
          <a:p>
            <a:r>
              <a:rPr lang="en-GB" sz="2400" b="1" dirty="0" smtClean="0"/>
              <a:t>Lab-confirmed cases: comparison</a:t>
            </a:r>
            <a:br>
              <a:rPr lang="en-GB" sz="2400" b="1" dirty="0" smtClean="0"/>
            </a:br>
            <a:r>
              <a:rPr lang="en-GB" sz="2400" b="1" dirty="0" smtClean="0"/>
              <a:t> with neighbouring authorities</a:t>
            </a:r>
            <a:endParaRPr lang="en-GB" sz="2400" b="1" dirty="0"/>
          </a:p>
        </p:txBody>
      </p:sp>
      <p:pic>
        <p:nvPicPr>
          <p:cNvPr id="5" name="Picture 4"/>
          <p:cNvPicPr>
            <a:picLocks noChangeAspect="1"/>
          </p:cNvPicPr>
          <p:nvPr/>
        </p:nvPicPr>
        <p:blipFill>
          <a:blip r:embed="rId4"/>
          <a:stretch>
            <a:fillRect/>
          </a:stretch>
        </p:blipFill>
        <p:spPr>
          <a:xfrm>
            <a:off x="11064552" y="1484784"/>
            <a:ext cx="864096" cy="1510411"/>
          </a:xfrm>
          <a:prstGeom prst="rect">
            <a:avLst/>
          </a:prstGeom>
        </p:spPr>
      </p:pic>
      <p:sp>
        <p:nvSpPr>
          <p:cNvPr id="17" name="TextBox 16"/>
          <p:cNvSpPr txBox="1"/>
          <p:nvPr/>
        </p:nvSpPr>
        <p:spPr>
          <a:xfrm>
            <a:off x="80988" y="6193034"/>
            <a:ext cx="8175251" cy="523220"/>
          </a:xfrm>
          <a:prstGeom prst="rect">
            <a:avLst/>
          </a:prstGeom>
          <a:solidFill>
            <a:schemeClr val="bg1"/>
          </a:solidFill>
        </p:spPr>
        <p:txBody>
          <a:bodyPr wrap="square" rtlCol="0">
            <a:spAutoFit/>
          </a:bodyPr>
          <a:lstStyle/>
          <a:p>
            <a:pPr marL="357188"/>
            <a:r>
              <a:rPr lang="en-GB" sz="1400" b="1" dirty="0" smtClean="0"/>
              <a:t>      Where can I find out more? </a:t>
            </a:r>
            <a:r>
              <a:rPr lang="en-GB" sz="1400" dirty="0"/>
              <a:t>M</a:t>
            </a:r>
            <a:r>
              <a:rPr lang="en-GB" sz="1400" dirty="0" smtClean="0"/>
              <a:t>aps comparing 7 day numbers of cases and rates per 100,000 people are updated </a:t>
            </a:r>
            <a:r>
              <a:rPr lang="en-GB" sz="1400" dirty="0"/>
              <a:t>daily </a:t>
            </a:r>
            <a:r>
              <a:rPr lang="en-GB" sz="1400" dirty="0" smtClean="0"/>
              <a:t>by PHE </a:t>
            </a:r>
            <a:r>
              <a:rPr lang="en-GB" sz="1400" dirty="0"/>
              <a:t>at </a:t>
            </a:r>
            <a:r>
              <a:rPr lang="en-GB" sz="1400" dirty="0" smtClean="0">
                <a:hlinkClick r:id="rId5"/>
              </a:rPr>
              <a:t>https</a:t>
            </a:r>
            <a:r>
              <a:rPr lang="en-GB" sz="1400" dirty="0">
                <a:hlinkClick r:id="rId5"/>
              </a:rPr>
              <a:t>://coronavirus.data.gov.uk</a:t>
            </a:r>
            <a:r>
              <a:rPr lang="en-GB" sz="1400" dirty="0" smtClean="0">
                <a:hlinkClick r:id="rId5"/>
              </a:rPr>
              <a:t>/</a:t>
            </a:r>
            <a:r>
              <a:rPr lang="en-GB" sz="1400" dirty="0" smtClean="0"/>
              <a:t>.</a:t>
            </a:r>
            <a:endParaRPr lang="en-GB" sz="1400" dirty="0"/>
          </a:p>
        </p:txBody>
      </p:sp>
      <p:pic>
        <p:nvPicPr>
          <p:cNvPr id="18" name="Picture 17"/>
          <p:cNvPicPr>
            <a:picLocks noChangeAspect="1"/>
          </p:cNvPicPr>
          <p:nvPr/>
        </p:nvPicPr>
        <p:blipFill rotWithShape="1">
          <a:blip r:embed="rId6">
            <a:clrChange>
              <a:clrFrom>
                <a:srgbClr val="FFFFFF"/>
              </a:clrFrom>
              <a:clrTo>
                <a:srgbClr val="FFFFFF">
                  <a:alpha val="0"/>
                </a:srgbClr>
              </a:clrTo>
            </a:clrChange>
          </a:blip>
          <a:srcRect l="8548"/>
          <a:stretch/>
        </p:blipFill>
        <p:spPr>
          <a:xfrm>
            <a:off x="108420" y="6232101"/>
            <a:ext cx="377226" cy="384543"/>
          </a:xfrm>
          <a:prstGeom prst="rect">
            <a:avLst/>
          </a:prstGeom>
        </p:spPr>
      </p:pic>
    </p:spTree>
    <p:extLst>
      <p:ext uri="{BB962C8B-B14F-4D97-AF65-F5344CB8AC3E}">
        <p14:creationId xmlns:p14="http://schemas.microsoft.com/office/powerpoint/2010/main" val="342560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s showing demographic profile of cases throughout the pandemic" title="Demographics of COVID-19 cases in Herefordshire: age profile"/>
          <p:cNvPicPr>
            <a:picLocks noChangeAspect="1"/>
          </p:cNvPicPr>
          <p:nvPr/>
        </p:nvPicPr>
        <p:blipFill>
          <a:blip r:embed="rId2"/>
          <a:stretch>
            <a:fillRect/>
          </a:stretch>
        </p:blipFill>
        <p:spPr>
          <a:xfrm>
            <a:off x="6126687" y="527131"/>
            <a:ext cx="6065313" cy="6300944"/>
          </a:xfrm>
          <a:prstGeom prst="rect">
            <a:avLst/>
          </a:prstGeom>
        </p:spPr>
      </p:pic>
      <p:sp>
        <p:nvSpPr>
          <p:cNvPr id="10" name="Title 1"/>
          <p:cNvSpPr txBox="1">
            <a:spLocks/>
          </p:cNvSpPr>
          <p:nvPr/>
        </p:nvSpPr>
        <p:spPr>
          <a:xfrm>
            <a:off x="82431" y="867592"/>
            <a:ext cx="6107798" cy="3415505"/>
          </a:xfrm>
          <a:prstGeom prst="rect">
            <a:avLst/>
          </a:prstGeom>
          <a:solidFill>
            <a:schemeClr val="bg1"/>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srgbClr val="282E2B"/>
                </a:solidFill>
                <a:effectLst/>
                <a:uLnTx/>
                <a:uFillTx/>
                <a:latin typeface="+mn-lt"/>
              </a:rPr>
              <a:t>These charts show the age profile of lab-confirmed cases for each week since March: the top</a:t>
            </a:r>
            <a:r>
              <a:rPr lang="en-US" sz="1700" dirty="0" smtClean="0">
                <a:solidFill>
                  <a:srgbClr val="282E2B"/>
                </a:solidFill>
                <a:latin typeface="+mn-lt"/>
              </a:rPr>
              <a:t> one shows absolute numbers of cases and the bottom one shows age-groups as a percentage of all cases that week</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srgbClr val="282E2B"/>
                </a:solidFill>
                <a:effectLst/>
                <a:uLnTx/>
                <a:uFillTx/>
                <a:latin typeface="+mn-lt"/>
              </a:rPr>
              <a:t>September and October</a:t>
            </a:r>
            <a:r>
              <a:rPr lang="en-US" sz="1700" dirty="0" smtClean="0">
                <a:solidFill>
                  <a:srgbClr val="282E2B"/>
                </a:solidFill>
                <a:latin typeface="+mn-lt"/>
              </a:rPr>
              <a:t> saw a much younger profile of lab-confirmed cases than in the first wave in April and May, but increasing proportions of older people tested positive during November’s spike in cases, although the proportion of older people has fallen slightly since early December.</a:t>
            </a:r>
          </a:p>
          <a:p>
            <a:pPr marL="180000" indent="-180000">
              <a:lnSpc>
                <a:spcPct val="100000"/>
              </a:lnSpc>
              <a:spcBef>
                <a:spcPts val="600"/>
              </a:spcBef>
              <a:buFont typeface="Arial" panose="020B0604020202020204" pitchFamily="34" charset="0"/>
              <a:buChar char="•"/>
              <a:defRPr/>
            </a:pPr>
            <a:r>
              <a:rPr lang="en-US" sz="1700" dirty="0"/>
              <a:t>Whilst increased numbers have been seen in all age groups since early October, cases amongst older people are of particular concern as they are </a:t>
            </a:r>
            <a:r>
              <a:rPr lang="en-US" sz="1700" dirty="0" smtClean="0"/>
              <a:t>most </a:t>
            </a:r>
            <a:r>
              <a:rPr lang="en-US" sz="1700" dirty="0"/>
              <a:t>likely to become acutely unwell and require </a:t>
            </a:r>
            <a:r>
              <a:rPr lang="en-US" sz="1700" dirty="0" err="1"/>
              <a:t>hospitalisation</a:t>
            </a:r>
            <a:r>
              <a:rPr lang="en-US" sz="1700" dirty="0" smtClean="0"/>
              <a:t>.</a:t>
            </a:r>
            <a:endParaRPr lang="en-US" sz="1700" b="1" dirty="0"/>
          </a:p>
        </p:txBody>
      </p:sp>
      <p:sp>
        <p:nvSpPr>
          <p:cNvPr id="2" name="TextBox 1"/>
          <p:cNvSpPr txBox="1"/>
          <p:nvPr/>
        </p:nvSpPr>
        <p:spPr>
          <a:xfrm>
            <a:off x="6384032" y="260648"/>
            <a:ext cx="5663952" cy="28853"/>
          </a:xfrm>
          <a:prstGeom prst="rect">
            <a:avLst/>
          </a:prstGeom>
          <a:solidFill>
            <a:schemeClr val="bg1"/>
          </a:solidFill>
        </p:spPr>
        <p:txBody>
          <a:bodyPr wrap="square" rtlCol="0">
            <a:spAutoFit/>
          </a:bodyPr>
          <a:lstStyle/>
          <a:p>
            <a:pPr algn="ctr"/>
            <a:r>
              <a:rPr lang="en-GB" sz="1600" b="1" dirty="0" smtClean="0"/>
              <a:t>Lab-confirmed cases each week by age</a:t>
            </a:r>
          </a:p>
        </p:txBody>
      </p:sp>
      <p:sp>
        <p:nvSpPr>
          <p:cNvPr id="8" name="Title 1"/>
          <p:cNvSpPr txBox="1">
            <a:spLocks/>
          </p:cNvSpPr>
          <p:nvPr/>
        </p:nvSpPr>
        <p:spPr>
          <a:xfrm>
            <a:off x="96979" y="172754"/>
            <a:ext cx="6080980" cy="582839"/>
          </a:xfrm>
          <a:prstGeom prst="rect">
            <a:avLst/>
          </a:prstGeom>
          <a:solidFill>
            <a:schemeClr val="accent2"/>
          </a:solidFill>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282E2B"/>
                </a:solidFill>
                <a:effectLst/>
                <a:uLnTx/>
                <a:uFillTx/>
                <a:ea typeface="+mj-ea"/>
                <a:cs typeface="Arial" panose="020B0604020202020204" pitchFamily="34" charset="0"/>
              </a:rPr>
              <a:t>Demographics of COVID-19 cases in Herefordshire: age profile</a:t>
            </a:r>
            <a:endParaRPr kumimoji="0" lang="en-GB" sz="2400" b="1" i="0" u="none" strike="noStrike" kern="1200" cap="none" spc="0" normalizeH="0" baseline="0" noProof="0" dirty="0">
              <a:ln>
                <a:noFill/>
              </a:ln>
              <a:solidFill>
                <a:srgbClr val="282E2B"/>
              </a:solidFill>
              <a:effectLst/>
              <a:uLnTx/>
              <a:uFillTx/>
              <a:ea typeface="+mj-ea"/>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06699434"/>
              </p:ext>
            </p:extLst>
          </p:nvPr>
        </p:nvGraphicFramePr>
        <p:xfrm>
          <a:off x="257540" y="4395097"/>
          <a:ext cx="5827660" cy="2382520"/>
        </p:xfrm>
        <a:graphic>
          <a:graphicData uri="http://schemas.openxmlformats.org/drawingml/2006/table">
            <a:tbl>
              <a:tblPr firstRow="1" bandRow="1">
                <a:tableStyleId>{5C22544A-7EE6-4342-B048-85BDC9FD1C3A}</a:tableStyleId>
              </a:tblPr>
              <a:tblGrid>
                <a:gridCol w="3259610">
                  <a:extLst>
                    <a:ext uri="{9D8B030D-6E8A-4147-A177-3AD203B41FA5}">
                      <a16:colId xmlns:a16="http://schemas.microsoft.com/office/drawing/2014/main" xmlns="" val="3111132971"/>
                    </a:ext>
                  </a:extLst>
                </a:gridCol>
                <a:gridCol w="770415">
                  <a:extLst>
                    <a:ext uri="{9D8B030D-6E8A-4147-A177-3AD203B41FA5}">
                      <a16:colId xmlns:a16="http://schemas.microsoft.com/office/drawing/2014/main" xmlns="" val="3091445041"/>
                    </a:ext>
                  </a:extLst>
                </a:gridCol>
                <a:gridCol w="770415">
                  <a:extLst>
                    <a:ext uri="{9D8B030D-6E8A-4147-A177-3AD203B41FA5}">
                      <a16:colId xmlns:a16="http://schemas.microsoft.com/office/drawing/2014/main" xmlns="" val="1284527796"/>
                    </a:ext>
                  </a:extLst>
                </a:gridCol>
                <a:gridCol w="1027220">
                  <a:extLst>
                    <a:ext uri="{9D8B030D-6E8A-4147-A177-3AD203B41FA5}">
                      <a16:colId xmlns:a16="http://schemas.microsoft.com/office/drawing/2014/main" xmlns="" val="3068320531"/>
                    </a:ext>
                  </a:extLst>
                </a:gridCol>
              </a:tblGrid>
              <a:tr h="370840">
                <a:tc>
                  <a:txBody>
                    <a:bodyPr/>
                    <a:lstStyle/>
                    <a:p>
                      <a:pPr algn="r"/>
                      <a:r>
                        <a:rPr lang="en-GB" sz="1400" dirty="0" smtClean="0"/>
                        <a:t>% aged:</a:t>
                      </a:r>
                      <a:endParaRPr lang="en-GB" sz="1400" dirty="0"/>
                    </a:p>
                  </a:txBody>
                  <a:tcPr/>
                </a:tc>
                <a:tc>
                  <a:txBody>
                    <a:bodyPr/>
                    <a:lstStyle/>
                    <a:p>
                      <a:pPr algn="r"/>
                      <a:r>
                        <a:rPr lang="en-GB" sz="1400" dirty="0" smtClean="0"/>
                        <a:t>18-30</a:t>
                      </a:r>
                      <a:endParaRPr lang="en-GB" sz="1400" dirty="0"/>
                    </a:p>
                  </a:txBody>
                  <a:tcPr/>
                </a:tc>
                <a:tc>
                  <a:txBody>
                    <a:bodyPr/>
                    <a:lstStyle/>
                    <a:p>
                      <a:pPr algn="r"/>
                      <a:r>
                        <a:rPr lang="en-GB" sz="1400" dirty="0" smtClean="0"/>
                        <a:t>65+</a:t>
                      </a:r>
                      <a:endParaRPr lang="en-GB" sz="1400" dirty="0"/>
                    </a:p>
                  </a:txBody>
                  <a:tcPr/>
                </a:tc>
                <a:tc>
                  <a:txBody>
                    <a:bodyPr/>
                    <a:lstStyle/>
                    <a:p>
                      <a:pPr algn="r"/>
                      <a:r>
                        <a:rPr lang="en-GB" sz="1400" dirty="0" smtClean="0"/>
                        <a:t>All cases</a:t>
                      </a:r>
                      <a:endParaRPr lang="en-GB" sz="1400" dirty="0"/>
                    </a:p>
                  </a:txBody>
                  <a:tcPr/>
                </a:tc>
                <a:extLst>
                  <a:ext uri="{0D108BD9-81ED-4DB2-BD59-A6C34878D82A}">
                    <a16:rowId xmlns:a16="http://schemas.microsoft.com/office/drawing/2014/main" xmlns="" val="2449227527"/>
                  </a:ext>
                </a:extLst>
              </a:tr>
              <a:tr h="370840">
                <a:tc>
                  <a:txBody>
                    <a:bodyPr/>
                    <a:lstStyle/>
                    <a:p>
                      <a:r>
                        <a:rPr lang="en-GB" sz="1600" dirty="0" smtClean="0"/>
                        <a:t>First wave: April / May</a:t>
                      </a:r>
                    </a:p>
                    <a:p>
                      <a:r>
                        <a:rPr lang="en-GB" sz="1100" i="0" dirty="0" smtClean="0"/>
                        <a:t>testing limited</a:t>
                      </a:r>
                      <a:r>
                        <a:rPr lang="en-GB" sz="1100" i="0" baseline="0" dirty="0" smtClean="0"/>
                        <a:t> to suspected cases most at risk of serious illness</a:t>
                      </a:r>
                      <a:endParaRPr lang="en-GB" sz="1100" i="0" dirty="0"/>
                    </a:p>
                  </a:txBody>
                  <a:tcPr/>
                </a:tc>
                <a:tc>
                  <a:txBody>
                    <a:bodyPr/>
                    <a:lstStyle/>
                    <a:p>
                      <a:pPr algn="r"/>
                      <a:r>
                        <a:rPr lang="en-GB" sz="1600" dirty="0" smtClean="0"/>
                        <a:t>14%</a:t>
                      </a:r>
                      <a:endParaRPr lang="en-GB" sz="1600" dirty="0"/>
                    </a:p>
                  </a:txBody>
                  <a:tcPr anchor="ctr"/>
                </a:tc>
                <a:tc>
                  <a:txBody>
                    <a:bodyPr/>
                    <a:lstStyle/>
                    <a:p>
                      <a:pPr algn="r"/>
                      <a:r>
                        <a:rPr lang="en-GB" sz="1600" dirty="0" smtClean="0"/>
                        <a:t>37%</a:t>
                      </a:r>
                      <a:endParaRPr lang="en-GB" sz="1600" dirty="0"/>
                    </a:p>
                  </a:txBody>
                  <a:tcPr anchor="ctr"/>
                </a:tc>
                <a:tc>
                  <a:txBody>
                    <a:bodyPr/>
                    <a:lstStyle/>
                    <a:p>
                      <a:pPr algn="r"/>
                      <a:r>
                        <a:rPr lang="en-GB" sz="1600" dirty="0" smtClean="0"/>
                        <a:t>653</a:t>
                      </a:r>
                      <a:endParaRPr lang="en-GB" sz="1600" dirty="0"/>
                    </a:p>
                  </a:txBody>
                  <a:tcPr anchor="ctr"/>
                </a:tc>
                <a:extLst>
                  <a:ext uri="{0D108BD9-81ED-4DB2-BD59-A6C34878D82A}">
                    <a16:rowId xmlns:a16="http://schemas.microsoft.com/office/drawing/2014/main" xmlns="" val="1582764607"/>
                  </a:ext>
                </a:extLst>
              </a:tr>
              <a:tr h="370840">
                <a:tc>
                  <a:txBody>
                    <a:bodyPr/>
                    <a:lstStyle/>
                    <a:p>
                      <a:r>
                        <a:rPr lang="en-GB" sz="1600" dirty="0" smtClean="0"/>
                        <a:t>September / October</a:t>
                      </a:r>
                    </a:p>
                    <a:p>
                      <a:pPr marL="0" marR="0" lvl="0" indent="0" algn="l" defTabSz="914354" rtl="0" eaLnBrk="1" fontAlgn="auto" latinLnBrk="0" hangingPunct="1">
                        <a:lnSpc>
                          <a:spcPct val="100000"/>
                        </a:lnSpc>
                        <a:spcBef>
                          <a:spcPts val="0"/>
                        </a:spcBef>
                        <a:spcAft>
                          <a:spcPts val="0"/>
                        </a:spcAft>
                        <a:buClrTx/>
                        <a:buSzTx/>
                        <a:buFontTx/>
                        <a:buNone/>
                        <a:tabLst/>
                        <a:defRPr/>
                      </a:pPr>
                      <a:r>
                        <a:rPr lang="en-GB" sz="1100" i="0" dirty="0" smtClean="0"/>
                        <a:t>rising</a:t>
                      </a:r>
                      <a:r>
                        <a:rPr lang="en-GB" sz="1100" i="0" baseline="0" dirty="0" smtClean="0"/>
                        <a:t> numbers of cases coinciding with return of </a:t>
                      </a:r>
                      <a:r>
                        <a:rPr lang="en-GB" sz="1100" i="0" dirty="0" smtClean="0"/>
                        <a:t>schools and universities and general relaxing</a:t>
                      </a:r>
                      <a:r>
                        <a:rPr lang="en-GB" sz="1100" i="0" baseline="0" dirty="0" smtClean="0"/>
                        <a:t> of restrictions. Rule of 6 implemented.</a:t>
                      </a:r>
                      <a:endParaRPr lang="en-GB" sz="1100" i="0" dirty="0" smtClean="0"/>
                    </a:p>
                  </a:txBody>
                  <a:tcPr/>
                </a:tc>
                <a:tc>
                  <a:txBody>
                    <a:bodyPr/>
                    <a:lstStyle/>
                    <a:p>
                      <a:pPr algn="r"/>
                      <a:r>
                        <a:rPr lang="en-GB" sz="1600" dirty="0" smtClean="0"/>
                        <a:t>31%</a:t>
                      </a:r>
                      <a:endParaRPr lang="en-GB" sz="1600" dirty="0"/>
                    </a:p>
                  </a:txBody>
                  <a:tcPr anchor="ctr"/>
                </a:tc>
                <a:tc>
                  <a:txBody>
                    <a:bodyPr/>
                    <a:lstStyle/>
                    <a:p>
                      <a:pPr algn="r"/>
                      <a:r>
                        <a:rPr lang="en-GB" sz="1600" dirty="0" smtClean="0"/>
                        <a:t>16%</a:t>
                      </a:r>
                      <a:endParaRPr lang="en-GB" sz="1600" dirty="0"/>
                    </a:p>
                  </a:txBody>
                  <a:tcPr anchor="ctr"/>
                </a:tc>
                <a:tc>
                  <a:txBody>
                    <a:bodyPr/>
                    <a:lstStyle/>
                    <a:p>
                      <a:pPr algn="r"/>
                      <a:r>
                        <a:rPr lang="en-GB" sz="1600" dirty="0" smtClean="0"/>
                        <a:t>586</a:t>
                      </a:r>
                      <a:endParaRPr lang="en-GB" sz="1600" dirty="0"/>
                    </a:p>
                  </a:txBody>
                  <a:tcPr anchor="ctr"/>
                </a:tc>
                <a:extLst>
                  <a:ext uri="{0D108BD9-81ED-4DB2-BD59-A6C34878D82A}">
                    <a16:rowId xmlns:a16="http://schemas.microsoft.com/office/drawing/2014/main" xmlns="" val="4179028394"/>
                  </a:ext>
                </a:extLst>
              </a:tr>
              <a:tr h="370840">
                <a:tc>
                  <a:txBody>
                    <a:bodyPr/>
                    <a:lstStyle/>
                    <a:p>
                      <a:r>
                        <a:rPr lang="en-GB" sz="1600" dirty="0" smtClean="0"/>
                        <a:t>November/December/January</a:t>
                      </a:r>
                    </a:p>
                    <a:p>
                      <a:r>
                        <a:rPr lang="en-GB" sz="1100" dirty="0" smtClean="0"/>
                        <a:t>Highest</a:t>
                      </a:r>
                      <a:r>
                        <a:rPr lang="en-GB" sz="1100" baseline="0" dirty="0" smtClean="0"/>
                        <a:t> numbers of confirmed cases to date</a:t>
                      </a:r>
                      <a:endParaRPr lang="en-GB" sz="1100" dirty="0"/>
                    </a:p>
                  </a:txBody>
                  <a:tcPr/>
                </a:tc>
                <a:tc>
                  <a:txBody>
                    <a:bodyPr/>
                    <a:lstStyle/>
                    <a:p>
                      <a:pPr algn="r"/>
                      <a:r>
                        <a:rPr lang="en-GB" sz="1600" dirty="0" smtClean="0"/>
                        <a:t>21%</a:t>
                      </a:r>
                      <a:endParaRPr lang="en-GB" sz="1600" dirty="0"/>
                    </a:p>
                  </a:txBody>
                  <a:tcPr anchor="ctr"/>
                </a:tc>
                <a:tc>
                  <a:txBody>
                    <a:bodyPr/>
                    <a:lstStyle/>
                    <a:p>
                      <a:pPr algn="r"/>
                      <a:r>
                        <a:rPr lang="en-GB" sz="1600" dirty="0" smtClean="0"/>
                        <a:t>18%</a:t>
                      </a:r>
                      <a:endParaRPr lang="en-GB" sz="1600" dirty="0"/>
                    </a:p>
                  </a:txBody>
                  <a:tcPr anchor="ctr"/>
                </a:tc>
                <a:tc>
                  <a:txBody>
                    <a:bodyPr/>
                    <a:lstStyle/>
                    <a:p>
                      <a:pPr algn="r"/>
                      <a:r>
                        <a:rPr lang="en-GB" sz="1600" dirty="0" smtClean="0"/>
                        <a:t>1,692</a:t>
                      </a:r>
                      <a:endParaRPr lang="en-GB" sz="1600" dirty="0"/>
                    </a:p>
                  </a:txBody>
                  <a:tcPr anchor="ctr"/>
                </a:tc>
                <a:extLst>
                  <a:ext uri="{0D108BD9-81ED-4DB2-BD59-A6C34878D82A}">
                    <a16:rowId xmlns:a16="http://schemas.microsoft.com/office/drawing/2014/main" xmlns="" val="2858739427"/>
                  </a:ext>
                </a:extLst>
              </a:tr>
            </a:tbl>
          </a:graphicData>
        </a:graphic>
      </p:graphicFrame>
    </p:spTree>
    <p:extLst>
      <p:ext uri="{BB962C8B-B14F-4D97-AF65-F5344CB8AC3E}">
        <p14:creationId xmlns:p14="http://schemas.microsoft.com/office/powerpoint/2010/main" val="265289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showing weekly 7 day case rate in different age groups from July 2020 onwards" title="Demographics of COVID-19: rates per 100,000 by age over time"/>
          <p:cNvPicPr>
            <a:picLocks noChangeAspect="1"/>
          </p:cNvPicPr>
          <p:nvPr/>
        </p:nvPicPr>
        <p:blipFill>
          <a:blip r:embed="rId3"/>
          <a:stretch>
            <a:fillRect/>
          </a:stretch>
        </p:blipFill>
        <p:spPr>
          <a:xfrm>
            <a:off x="1395401" y="2708920"/>
            <a:ext cx="10796600" cy="4168087"/>
          </a:xfrm>
          <a:prstGeom prst="rect">
            <a:avLst/>
          </a:prstGeom>
        </p:spPr>
      </p:pic>
      <p:sp>
        <p:nvSpPr>
          <p:cNvPr id="8" name="Title 1" title="Demographics of COVID-19: rates per 100,000 by age over time"/>
          <p:cNvSpPr txBox="1">
            <a:spLocks/>
          </p:cNvSpPr>
          <p:nvPr/>
        </p:nvSpPr>
        <p:spPr>
          <a:xfrm>
            <a:off x="36200" y="111130"/>
            <a:ext cx="10852600" cy="443106"/>
          </a:xfrm>
          <a:prstGeom prst="rect">
            <a:avLst/>
          </a:prstGeom>
          <a:solidFill>
            <a:schemeClr val="accent2"/>
          </a:solidFill>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282E2B"/>
                </a:solidFill>
                <a:effectLst/>
                <a:uLnTx/>
                <a:uFillTx/>
                <a:latin typeface="Arial" panose="020B0604020202020204" pitchFamily="34" charset="0"/>
                <a:ea typeface="+mj-ea"/>
                <a:cs typeface="Arial" panose="020B0604020202020204" pitchFamily="34" charset="0"/>
              </a:rPr>
              <a:t>Demographics of COVID-19: rates per 100,000 by age over time</a:t>
            </a:r>
            <a:endParaRPr kumimoji="0" lang="en-GB" sz="2400" b="1" i="0" u="none" strike="noStrike" kern="1200" cap="none" spc="0" normalizeH="0" baseline="0" noProof="0" dirty="0">
              <a:ln>
                <a:noFill/>
              </a:ln>
              <a:solidFill>
                <a:srgbClr val="282E2B"/>
              </a:solidFill>
              <a:effectLst/>
              <a:uLnTx/>
              <a:uFillTx/>
              <a:latin typeface="Arial" panose="020B0604020202020204" pitchFamily="34" charset="0"/>
              <a:ea typeface="+mj-ea"/>
              <a:cs typeface="Arial" panose="020B0604020202020204" pitchFamily="34" charset="0"/>
            </a:endParaRPr>
          </a:p>
        </p:txBody>
      </p:sp>
      <p:sp>
        <p:nvSpPr>
          <p:cNvPr id="10" name="Title 1"/>
          <p:cNvSpPr txBox="1">
            <a:spLocks/>
          </p:cNvSpPr>
          <p:nvPr/>
        </p:nvSpPr>
        <p:spPr>
          <a:xfrm>
            <a:off x="-34952" y="587426"/>
            <a:ext cx="12179624" cy="2428615"/>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2000" lvl="0" indent="-180000">
              <a:lnSpc>
                <a:spcPct val="100000"/>
              </a:lnSpc>
              <a:spcBef>
                <a:spcPts val="600"/>
              </a:spcBef>
              <a:buFont typeface="Arial" panose="020B0604020202020204" pitchFamily="34" charset="0"/>
              <a:buChar char="•"/>
              <a:defRPr/>
            </a:pPr>
            <a:r>
              <a:rPr lang="en-US" sz="1200" dirty="0" smtClean="0">
                <a:latin typeface="+mn-lt"/>
              </a:rPr>
              <a:t>This </a:t>
            </a:r>
            <a:r>
              <a:rPr lang="en-US" sz="1200" dirty="0">
                <a:latin typeface="+mn-lt"/>
              </a:rPr>
              <a:t>“heat map” </a:t>
            </a:r>
            <a:r>
              <a:rPr lang="en-US" sz="1200" dirty="0" smtClean="0">
                <a:latin typeface="+mn-lt"/>
              </a:rPr>
              <a:t>shows how the 7-day rates per 100,000 for specific age groups have changed each week from July.  Each row represents an age group.  As rates increase, the chart </a:t>
            </a:r>
            <a:r>
              <a:rPr lang="en-US" sz="1200" dirty="0" err="1" smtClean="0">
                <a:latin typeface="+mn-lt"/>
              </a:rPr>
              <a:t>colours</a:t>
            </a:r>
            <a:r>
              <a:rPr lang="en-US" sz="1200" dirty="0" smtClean="0">
                <a:latin typeface="+mn-lt"/>
              </a:rPr>
              <a:t> become darker.</a:t>
            </a:r>
          </a:p>
          <a:p>
            <a:pPr marL="252000" indent="-180000">
              <a:lnSpc>
                <a:spcPct val="100000"/>
              </a:lnSpc>
              <a:spcBef>
                <a:spcPts val="600"/>
              </a:spcBef>
              <a:buFont typeface="Arial" panose="020B0604020202020204" pitchFamily="34" charset="0"/>
              <a:buChar char="•"/>
              <a:defRPr/>
            </a:pPr>
            <a:r>
              <a:rPr lang="en-US" sz="1200" dirty="0">
                <a:latin typeface="+mn-lt"/>
              </a:rPr>
              <a:t>I</a:t>
            </a:r>
            <a:r>
              <a:rPr lang="en-US" sz="1200" dirty="0" smtClean="0">
                <a:latin typeface="+mn-lt"/>
              </a:rPr>
              <a:t>t </a:t>
            </a:r>
            <a:r>
              <a:rPr lang="en-US" sz="1200" dirty="0">
                <a:latin typeface="+mn-lt"/>
              </a:rPr>
              <a:t>is important to note that rates per 100,000 can be significantly affected by relatively small numbers of cases in a population as small as Herefordshire, even more </a:t>
            </a:r>
            <a:r>
              <a:rPr lang="en-US" sz="1200" dirty="0" smtClean="0">
                <a:latin typeface="+mn-lt"/>
              </a:rPr>
              <a:t>so when broken down into age-groups.  The absolute number of cases are shown as context.</a:t>
            </a:r>
          </a:p>
          <a:p>
            <a:pPr marL="252000" indent="-180000">
              <a:lnSpc>
                <a:spcPct val="100000"/>
              </a:lnSpc>
              <a:spcBef>
                <a:spcPts val="600"/>
              </a:spcBef>
              <a:buFont typeface="Arial" panose="020B0604020202020204" pitchFamily="34" charset="0"/>
              <a:buChar char="•"/>
              <a:defRPr/>
            </a:pPr>
            <a:r>
              <a:rPr lang="en-US" sz="1200" dirty="0" smtClean="0">
                <a:latin typeface="+mn-lt"/>
              </a:rPr>
              <a:t>The farm outbreak stands out in July, when rates were otherwise low for all ages for most of the summer.  October shows the higher rates in 18-21 year-olds associated with students returning to university, followed by the rises in all age-groups prior to the November lockdown taking effect.  </a:t>
            </a:r>
          </a:p>
          <a:p>
            <a:pPr marL="252000" indent="-180000">
              <a:lnSpc>
                <a:spcPct val="100000"/>
              </a:lnSpc>
              <a:spcBef>
                <a:spcPts val="600"/>
              </a:spcBef>
              <a:buFont typeface="Arial" panose="020B0604020202020204" pitchFamily="34" charset="0"/>
              <a:buChar char="•"/>
              <a:defRPr/>
            </a:pPr>
            <a:r>
              <a:rPr lang="en-US" sz="1200" dirty="0" smtClean="0">
                <a:latin typeface="+mn-lt"/>
              </a:rPr>
              <a:t>In the last three weeks rates have risen sharply in all ages, and last week’s overall rate of 308 per 100,000 is the highest seen to date. Some </a:t>
            </a:r>
            <a:r>
              <a:rPr lang="en-US" sz="1200" dirty="0">
                <a:latin typeface="+mn-lt"/>
              </a:rPr>
              <a:t>of </a:t>
            </a:r>
            <a:r>
              <a:rPr lang="en-US" sz="1200" dirty="0" smtClean="0">
                <a:latin typeface="+mn-lt"/>
              </a:rPr>
              <a:t>this </a:t>
            </a:r>
            <a:r>
              <a:rPr lang="en-US" sz="1200" dirty="0">
                <a:latin typeface="+mn-lt"/>
              </a:rPr>
              <a:t>will be linked </a:t>
            </a:r>
            <a:r>
              <a:rPr lang="en-US" sz="1200" dirty="0" smtClean="0">
                <a:latin typeface="+mn-lt"/>
              </a:rPr>
              <a:t>to increased </a:t>
            </a:r>
            <a:r>
              <a:rPr lang="en-US" sz="1200" dirty="0">
                <a:latin typeface="+mn-lt"/>
              </a:rPr>
              <a:t>testing of asymptomatic key workers identifying cases that would otherwise not have been </a:t>
            </a:r>
            <a:r>
              <a:rPr lang="en-US" sz="1200" dirty="0" smtClean="0">
                <a:latin typeface="+mn-lt"/>
              </a:rPr>
              <a:t>recorded, but there has undoubtedly been increasing community transmission too.  </a:t>
            </a:r>
          </a:p>
          <a:p>
            <a:pPr marL="252000" indent="-180000">
              <a:lnSpc>
                <a:spcPct val="100000"/>
              </a:lnSpc>
              <a:spcBef>
                <a:spcPts val="600"/>
              </a:spcBef>
              <a:buFont typeface="Arial" panose="020B0604020202020204" pitchFamily="34" charset="0"/>
              <a:buChar char="•"/>
              <a:defRPr/>
            </a:pPr>
            <a:r>
              <a:rPr lang="en-US" sz="1200" dirty="0" smtClean="0">
                <a:latin typeface="+mn-lt"/>
              </a:rPr>
              <a:t>The week to 1 January saw increases in all ages except 80+, with the sharpest rises amongst 18-49 year-olds. The highest rates are amongst 18-29 year-olds – 22% of cases amongst 12% of the population.  Note that the timing of this spike coincides with the likely impact of the relaxation of restrictions under Tier 1, based on average incubation period.</a:t>
            </a:r>
          </a:p>
        </p:txBody>
      </p:sp>
      <p:sp>
        <p:nvSpPr>
          <p:cNvPr id="7" name="Rectangle 6"/>
          <p:cNvSpPr/>
          <p:nvPr/>
        </p:nvSpPr>
        <p:spPr>
          <a:xfrm>
            <a:off x="-42096" y="3062879"/>
            <a:ext cx="1631504" cy="2862322"/>
          </a:xfrm>
          <a:prstGeom prst="rect">
            <a:avLst/>
          </a:prstGeom>
          <a:solidFill>
            <a:schemeClr val="bg1"/>
          </a:solidFill>
        </p:spPr>
        <p:txBody>
          <a:bodyPr wrap="square">
            <a:spAutoFit/>
          </a:bodyPr>
          <a:lstStyle/>
          <a:p>
            <a:pPr marL="252000" indent="-180000">
              <a:lnSpc>
                <a:spcPct val="100000"/>
              </a:lnSpc>
              <a:spcBef>
                <a:spcPts val="600"/>
              </a:spcBef>
              <a:buFont typeface="Arial" panose="020B0604020202020204" pitchFamily="34" charset="0"/>
              <a:buChar char="•"/>
              <a:defRPr/>
            </a:pPr>
            <a:r>
              <a:rPr lang="en-US" sz="1200" dirty="0" smtClean="0">
                <a:latin typeface="+mj-lt"/>
                <a:ea typeface="+mj-ea"/>
                <a:cs typeface="+mj-cs"/>
              </a:rPr>
              <a:t>The fall in the rate amongst people aged 80+ is likely to be due to an ongoing outbreak in a care home coming to an end. The figure still remains relatively high though, and as such, is a continuing cause for concern.</a:t>
            </a:r>
            <a:endParaRPr lang="en-US" sz="1200" dirty="0"/>
          </a:p>
        </p:txBody>
      </p:sp>
    </p:spTree>
    <p:extLst>
      <p:ext uri="{BB962C8B-B14F-4D97-AF65-F5344CB8AC3E}">
        <p14:creationId xmlns:p14="http://schemas.microsoft.com/office/powerpoint/2010/main" val="372602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81388" y="407769"/>
            <a:ext cx="5552294" cy="5394302"/>
          </a:xfrm>
          <a:prstGeom prst="rect">
            <a:avLst/>
          </a:prstGeom>
        </p:spPr>
      </p:pic>
      <p:sp>
        <p:nvSpPr>
          <p:cNvPr id="4" name="Rectangle 3"/>
          <p:cNvSpPr/>
          <p:nvPr/>
        </p:nvSpPr>
        <p:spPr>
          <a:xfrm>
            <a:off x="45003" y="5931277"/>
            <a:ext cx="6291125"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Aft>
                <a:spcPts val="0"/>
              </a:spcAft>
              <a:buClrTx/>
              <a:buSzTx/>
              <a:buFontTx/>
              <a:buNone/>
              <a:tabLst/>
              <a:defRPr/>
            </a:pPr>
            <a:r>
              <a:rPr kumimoji="0" lang="en-GB" sz="1100" b="0" i="0" u="none" strike="noStrike" kern="1200" cap="none" spc="0" normalizeH="0" baseline="0" noProof="0" dirty="0">
                <a:ln>
                  <a:noFill/>
                </a:ln>
                <a:solidFill>
                  <a:srgbClr val="282E2B"/>
                </a:solidFill>
                <a:effectLst/>
                <a:uLnTx/>
                <a:uFillTx/>
                <a:latin typeface="Arial" panose="020B0604020202020204"/>
              </a:rPr>
              <a:t>* Note that the slight time-lag in this data reflects that test results are incomplete for the most recent few </a:t>
            </a:r>
            <a:r>
              <a:rPr kumimoji="0" lang="en-GB" sz="1100" b="0" i="0" u="none" strike="noStrike" kern="1200" cap="none" spc="0" normalizeH="0" baseline="0" noProof="0" dirty="0" smtClean="0">
                <a:ln>
                  <a:noFill/>
                </a:ln>
                <a:solidFill>
                  <a:srgbClr val="282E2B"/>
                </a:solidFill>
                <a:effectLst/>
                <a:uLnTx/>
                <a:uFillTx/>
                <a:latin typeface="Arial" panose="020B0604020202020204"/>
              </a:rPr>
              <a:t>days</a:t>
            </a:r>
            <a:endParaRPr kumimoji="0" lang="en-GB" sz="1100" b="0" i="0" u="none" strike="noStrike" kern="1200" cap="none" spc="0" normalizeH="0" baseline="0" noProof="0" dirty="0">
              <a:ln>
                <a:noFill/>
              </a:ln>
              <a:solidFill>
                <a:srgbClr val="282E2B"/>
              </a:solidFill>
              <a:effectLst/>
              <a:uLnTx/>
              <a:uFillTx/>
              <a:latin typeface="Arial" panose="020B0604020202020204"/>
            </a:endParaRPr>
          </a:p>
          <a:p>
            <a:pPr>
              <a:defRPr/>
            </a:pPr>
            <a:r>
              <a:rPr kumimoji="0" lang="en-GB" sz="1100" b="0" i="0" u="none" strike="noStrike" kern="1200" cap="none" spc="0" normalizeH="0" baseline="0" noProof="0" dirty="0" smtClean="0">
                <a:ln>
                  <a:noFill/>
                </a:ln>
                <a:solidFill>
                  <a:srgbClr val="282E2B"/>
                </a:solidFill>
                <a:effectLst/>
                <a:uLnTx/>
                <a:uFillTx/>
                <a:latin typeface="Arial" panose="020B0604020202020204"/>
              </a:rPr>
              <a:t>^ </a:t>
            </a:r>
            <a:r>
              <a:rPr lang="en-GB" sz="1100" dirty="0" smtClean="0"/>
              <a:t>Middle </a:t>
            </a:r>
            <a:r>
              <a:rPr lang="en-GB" sz="1100" dirty="0"/>
              <a:t>super output areas: geographies designed by the Office for National Statistics in 2004 to have broadly similar population </a:t>
            </a:r>
            <a:r>
              <a:rPr lang="en-GB" sz="1100" dirty="0" smtClean="0"/>
              <a:t>sizes – which means that they tend to be geographically bigger in rural Herefordshire</a:t>
            </a:r>
            <a:r>
              <a:rPr lang="en-GB" sz="1200" dirty="0" smtClean="0"/>
              <a:t>.</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5" name="Picture 4"/>
          <p:cNvPicPr>
            <a:picLocks noChangeAspect="1"/>
          </p:cNvPicPr>
          <p:nvPr/>
        </p:nvPicPr>
        <p:blipFill>
          <a:blip r:embed="rId3"/>
          <a:stretch>
            <a:fillRect/>
          </a:stretch>
        </p:blipFill>
        <p:spPr>
          <a:xfrm>
            <a:off x="6081597" y="4878465"/>
            <a:ext cx="1693276" cy="923605"/>
          </a:xfrm>
          <a:prstGeom prst="rect">
            <a:avLst/>
          </a:prstGeom>
        </p:spPr>
      </p:pic>
      <p:sp>
        <p:nvSpPr>
          <p:cNvPr id="17" name="Rectangle 16"/>
          <p:cNvSpPr/>
          <p:nvPr/>
        </p:nvSpPr>
        <p:spPr>
          <a:xfrm>
            <a:off x="6239914" y="5802070"/>
            <a:ext cx="4175196" cy="21544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rPr>
              <a:t>Data supressed</a:t>
            </a:r>
            <a:r>
              <a:rPr lang="en-GB" sz="800" dirty="0">
                <a:solidFill>
                  <a:srgbClr val="282E2B"/>
                </a:solidFill>
                <a:latin typeface="Arial" panose="020B0604020202020204"/>
              </a:rPr>
              <a:t> </a:t>
            </a:r>
            <a:r>
              <a:rPr lang="en-GB" sz="800" dirty="0" smtClean="0">
                <a:solidFill>
                  <a:srgbClr val="282E2B"/>
                </a:solidFill>
                <a:latin typeface="Arial" panose="020B0604020202020204"/>
              </a:rPr>
              <a:t>where numbers are low </a:t>
            </a:r>
            <a:r>
              <a:rPr kumimoji="0" lang="en-GB" sz="800" b="0" i="0" u="none" strike="noStrike" kern="1200" cap="none" spc="0" normalizeH="0" noProof="0" dirty="0" smtClean="0">
                <a:ln>
                  <a:noFill/>
                </a:ln>
                <a:solidFill>
                  <a:srgbClr val="282E2B"/>
                </a:solidFill>
                <a:effectLst/>
                <a:uLnTx/>
                <a:uFillTx/>
                <a:latin typeface="Arial" panose="020B0604020202020204"/>
              </a:rPr>
              <a:t>to avoid possible identification of individuals</a:t>
            </a:r>
            <a:endParaRPr kumimoji="0" lang="en-GB" sz="800" b="0" i="0" u="none" strike="noStrike" kern="1200" cap="none" spc="0" normalizeH="0" baseline="0" noProof="0" dirty="0">
              <a:ln>
                <a:noFill/>
              </a:ln>
              <a:solidFill>
                <a:srgbClr val="282E2B"/>
              </a:solidFill>
              <a:effectLst/>
              <a:uLnTx/>
              <a:uFillTx/>
              <a:latin typeface="Arial" panose="020B0604020202020204"/>
            </a:endParaRPr>
          </a:p>
        </p:txBody>
      </p:sp>
      <p:sp>
        <p:nvSpPr>
          <p:cNvPr id="15" name="Rectangle 14"/>
          <p:cNvSpPr/>
          <p:nvPr/>
        </p:nvSpPr>
        <p:spPr>
          <a:xfrm>
            <a:off x="45003" y="1052736"/>
            <a:ext cx="5827363" cy="4575652"/>
          </a:xfrm>
          <a:prstGeom prst="rect">
            <a:avLst/>
          </a:prstGeom>
        </p:spPr>
        <p:txBody>
          <a:bodyPr wrap="square" numCol="1" spcCol="360000">
            <a:normAutofit fontScale="92500" lnSpcReduction="10000"/>
          </a:bodyPr>
          <a:lstStyle/>
          <a:p>
            <a:pPr marL="180000" marR="0" lvl="0" indent="-18000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effectLst/>
                <a:uLnTx/>
                <a:uFillTx/>
                <a:ea typeface="Times New Roman" panose="02020603050405020304" pitchFamily="18" charset="0"/>
              </a:rPr>
              <a:t>The map shows the latest </a:t>
            </a:r>
            <a:r>
              <a:rPr lang="en-GB" sz="1600" dirty="0" smtClean="0">
                <a:ea typeface="Times New Roman" panose="02020603050405020304" pitchFamily="18" charset="0"/>
              </a:rPr>
              <a:t>7-day </a:t>
            </a:r>
            <a:r>
              <a:rPr kumimoji="0" lang="en-GB" sz="1600" b="0" i="0" u="none" strike="noStrike" kern="1200" cap="none" spc="0" normalizeH="0" baseline="0" noProof="0" dirty="0" smtClean="0">
                <a:ln>
                  <a:noFill/>
                </a:ln>
                <a:effectLst/>
                <a:uLnTx/>
                <a:uFillTx/>
                <a:ea typeface="Times New Roman" panose="02020603050405020304" pitchFamily="18" charset="0"/>
              </a:rPr>
              <a:t>rates of new cases</a:t>
            </a:r>
            <a:r>
              <a:rPr kumimoji="0" lang="en-GB" sz="1600" b="0" i="0" u="none" strike="noStrike" kern="1200" cap="none" spc="0" normalizeH="0" noProof="0" dirty="0" smtClean="0">
                <a:ln>
                  <a:noFill/>
                </a:ln>
                <a:effectLst/>
                <a:uLnTx/>
                <a:uFillTx/>
                <a:ea typeface="Times New Roman" panose="02020603050405020304" pitchFamily="18" charset="0"/>
              </a:rPr>
              <a:t> </a:t>
            </a:r>
            <a:r>
              <a:rPr lang="en-GB" sz="1600" dirty="0" smtClean="0">
                <a:ea typeface="Times New Roman" panose="02020603050405020304" pitchFamily="18" charset="0"/>
              </a:rPr>
              <a:t>per 100,000 population, as published by </a:t>
            </a:r>
            <a:r>
              <a:rPr kumimoji="0" lang="en-GB" sz="1600" b="0" i="0" u="none" strike="noStrike" kern="1200" cap="none" spc="0" normalizeH="0" baseline="0" noProof="0" dirty="0" smtClean="0">
                <a:ln>
                  <a:noFill/>
                </a:ln>
                <a:effectLst/>
                <a:uLnTx/>
                <a:uFillTx/>
                <a:ea typeface="Times New Roman" panose="02020603050405020304" pitchFamily="18" charset="0"/>
              </a:rPr>
              <a:t>Public Health England: the darker the shading, the higher</a:t>
            </a:r>
            <a:r>
              <a:rPr kumimoji="0" lang="en-GB" sz="1600" b="0" i="0" u="none" strike="noStrike" kern="1200" cap="none" spc="0" normalizeH="0" noProof="0" dirty="0" smtClean="0">
                <a:ln>
                  <a:noFill/>
                </a:ln>
                <a:effectLst/>
                <a:uLnTx/>
                <a:uFillTx/>
                <a:ea typeface="Times New Roman" panose="02020603050405020304" pitchFamily="18" charset="0"/>
              </a:rPr>
              <a:t> the rate</a:t>
            </a:r>
            <a:r>
              <a:rPr kumimoji="0" lang="en-GB" sz="1600" b="0" i="0" u="none" strike="noStrike" kern="1200" cap="none" spc="0" normalizeH="0" baseline="0" noProof="0" dirty="0" smtClean="0">
                <a:ln>
                  <a:noFill/>
                </a:ln>
                <a:effectLst/>
                <a:uLnTx/>
                <a:uFillTx/>
                <a:ea typeface="Times New Roman" panose="02020603050405020304" pitchFamily="18" charset="0"/>
              </a:rPr>
              <a:t> (unshaded areas have had fewer than 3 cases in the last 7 days).  </a:t>
            </a:r>
          </a:p>
          <a:p>
            <a:pPr marL="288000" marR="0" lvl="1" algn="l" defTabSz="914400" rtl="0" eaLnBrk="1" fontAlgn="auto" latinLnBrk="0" hangingPunct="1">
              <a:lnSpc>
                <a:spcPct val="110000"/>
              </a:lnSpc>
              <a:spcBef>
                <a:spcPts val="300"/>
              </a:spcBef>
              <a:spcAft>
                <a:spcPts val="300"/>
              </a:spcAft>
              <a:buClrTx/>
              <a:buSzTx/>
              <a:tabLst/>
              <a:defRPr/>
            </a:pPr>
            <a:r>
              <a:rPr lang="en-GB" sz="1300" i="1" dirty="0">
                <a:ea typeface="Times New Roman" panose="02020603050405020304" pitchFamily="18" charset="0"/>
              </a:rPr>
              <a:t>-</a:t>
            </a:r>
            <a:r>
              <a:rPr kumimoji="0" lang="en-GB" sz="1300" b="0" i="1" u="none" strike="noStrike" kern="1200" cap="none" spc="0" normalizeH="0" baseline="0" noProof="0" dirty="0" smtClean="0">
                <a:ln>
                  <a:noFill/>
                </a:ln>
                <a:effectLst/>
                <a:uLnTx/>
                <a:uFillTx/>
                <a:ea typeface="Times New Roman" panose="02020603050405020304" pitchFamily="18" charset="0"/>
              </a:rPr>
              <a:t> It’s important to note that these rates are very sensitive to small changes for small areas like MSOAs^. For instance, an increase of 1 case from 9 to 10 cases in an area of 10,000 people (about the size of Ledbury), would increase the rate from 90 to 100 per 100,000.</a:t>
            </a:r>
          </a:p>
          <a:p>
            <a:pPr marL="180000" marR="0" lvl="0" indent="-18000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en-GB" sz="1600" dirty="0" smtClean="0">
                <a:ea typeface="Times New Roman" panose="02020603050405020304" pitchFamily="18" charset="0"/>
              </a:rPr>
              <a:t>All of Herefordshire’s 23 </a:t>
            </a:r>
            <a:r>
              <a:rPr kumimoji="0" lang="en-GB" sz="1600" b="0" i="0" u="none" strike="noStrike" kern="1200" cap="none" spc="0" normalizeH="0" baseline="0" noProof="0" dirty="0" smtClean="0">
                <a:ln>
                  <a:noFill/>
                </a:ln>
                <a:effectLst/>
                <a:uLnTx/>
                <a:uFillTx/>
                <a:ea typeface="Times New Roman" panose="02020603050405020304" pitchFamily="18" charset="0"/>
              </a:rPr>
              <a:t>MSOAs^ had 3 or more cases in the week to 31 December*:</a:t>
            </a:r>
          </a:p>
          <a:p>
            <a:pPr marL="637200" lvl="1" indent="-180000">
              <a:lnSpc>
                <a:spcPct val="110000"/>
              </a:lnSpc>
              <a:spcBef>
                <a:spcPts val="600"/>
              </a:spcBef>
              <a:spcAft>
                <a:spcPts val="300"/>
              </a:spcAft>
              <a:buFont typeface="Arial" panose="020B0604020202020204" pitchFamily="34" charset="0"/>
              <a:buChar char="•"/>
              <a:defRPr/>
            </a:pPr>
            <a:r>
              <a:rPr kumimoji="0" lang="en-GB" sz="1600" b="0" i="0" u="none" strike="noStrike" kern="1200" cap="none" spc="0" normalizeH="0" baseline="0" noProof="0" dirty="0" smtClean="0">
                <a:ln>
                  <a:noFill/>
                </a:ln>
                <a:effectLst/>
                <a:uLnTx/>
                <a:uFillTx/>
                <a:ea typeface="Times New Roman" panose="02020603050405020304" pitchFamily="18" charset="0"/>
              </a:rPr>
              <a:t>The highest area in terms of both numbers and rates were in</a:t>
            </a:r>
            <a:r>
              <a:rPr kumimoji="0" lang="en-GB" sz="1600" b="0" i="0" u="none" strike="noStrike" kern="1200" cap="none" spc="0" normalizeH="0" noProof="0" dirty="0" smtClean="0">
                <a:ln>
                  <a:noFill/>
                </a:ln>
                <a:effectLst/>
                <a:uLnTx/>
                <a:uFillTx/>
                <a:ea typeface="Times New Roman" panose="02020603050405020304" pitchFamily="18" charset="0"/>
              </a:rPr>
              <a:t> ‘</a:t>
            </a:r>
            <a:r>
              <a:rPr kumimoji="0" lang="en-GB" sz="1600" b="0" i="0" u="none" strike="noStrike" kern="1200" cap="none" spc="0" normalizeH="0" baseline="0" noProof="0" dirty="0" smtClean="0">
                <a:ln>
                  <a:noFill/>
                </a:ln>
                <a:effectLst/>
                <a:uLnTx/>
                <a:uFillTx/>
                <a:ea typeface="Times New Roman" panose="02020603050405020304" pitchFamily="18" charset="0"/>
              </a:rPr>
              <a:t>Hereford North East’ (55 cases, 708 per 100,000)</a:t>
            </a:r>
            <a:r>
              <a:rPr lang="en-GB" sz="1600" dirty="0" smtClean="0">
                <a:ea typeface="Times New Roman" panose="02020603050405020304" pitchFamily="18" charset="0"/>
              </a:rPr>
              <a:t>, although similar number of cases were also recorded in ‘Hereford Central’</a:t>
            </a:r>
            <a:r>
              <a:rPr kumimoji="0" lang="en-GB" sz="1600" b="0" i="0" u="none" strike="noStrike" kern="1200" cap="none" spc="0" normalizeH="0" noProof="0" dirty="0" smtClean="0">
                <a:ln>
                  <a:noFill/>
                </a:ln>
                <a:effectLst/>
                <a:uLnTx/>
                <a:uFillTx/>
                <a:ea typeface="Times New Roman" panose="02020603050405020304" pitchFamily="18" charset="0"/>
              </a:rPr>
              <a:t> (55 cases, 546 per 100,000). Rates in both areas </a:t>
            </a:r>
            <a:r>
              <a:rPr lang="en-GB" sz="1600" dirty="0" smtClean="0">
                <a:ea typeface="Times New Roman" panose="02020603050405020304" pitchFamily="18" charset="0"/>
              </a:rPr>
              <a:t>were</a:t>
            </a:r>
            <a:r>
              <a:rPr kumimoji="0" lang="en-GB" sz="1600" b="0" i="0" u="none" strike="noStrike" kern="1200" cap="none" spc="0" normalizeH="0" noProof="0" dirty="0" smtClean="0">
                <a:ln>
                  <a:noFill/>
                </a:ln>
                <a:effectLst/>
                <a:uLnTx/>
                <a:uFillTx/>
                <a:ea typeface="Times New Roman" panose="02020603050405020304" pitchFamily="18" charset="0"/>
              </a:rPr>
              <a:t> higher than the national average, as was ‘Hereford South’ (47 cases, 481 per 100,000). </a:t>
            </a:r>
          </a:p>
          <a:p>
            <a:pPr marL="637200" lvl="1" indent="-180000">
              <a:lnSpc>
                <a:spcPct val="110000"/>
              </a:lnSpc>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Rates in all</a:t>
            </a:r>
            <a:r>
              <a:rPr kumimoji="0" lang="en-GB" sz="1600" b="0" i="0" u="none" strike="noStrike" kern="1200" cap="none" spc="0" normalizeH="0" noProof="0" dirty="0" smtClean="0">
                <a:ln>
                  <a:noFill/>
                </a:ln>
                <a:effectLst/>
                <a:uLnTx/>
                <a:uFillTx/>
                <a:ea typeface="Times New Roman" panose="02020603050405020304" pitchFamily="18" charset="0"/>
              </a:rPr>
              <a:t> other areas were lower than the national </a:t>
            </a:r>
            <a:r>
              <a:rPr lang="en-GB" sz="1600" dirty="0" smtClean="0">
                <a:ea typeface="Times New Roman" panose="02020603050405020304" pitchFamily="18" charset="0"/>
              </a:rPr>
              <a:t>average</a:t>
            </a:r>
            <a:r>
              <a:rPr kumimoji="0" lang="en-GB" sz="1600" b="0" i="0" u="none" strike="noStrike" kern="1200" cap="none" spc="0" normalizeH="0" noProof="0" dirty="0" smtClean="0">
                <a:ln>
                  <a:noFill/>
                </a:ln>
                <a:effectLst/>
                <a:uLnTx/>
                <a:uFillTx/>
                <a:ea typeface="Times New Roman" panose="02020603050405020304" pitchFamily="18" charset="0"/>
              </a:rPr>
              <a:t>.</a:t>
            </a:r>
          </a:p>
          <a:p>
            <a:pPr lvl="0">
              <a:lnSpc>
                <a:spcPct val="110000"/>
              </a:lnSpc>
              <a:spcBef>
                <a:spcPts val="600"/>
              </a:spcBef>
              <a:spcAft>
                <a:spcPts val="300"/>
              </a:spcAft>
              <a:defRPr/>
            </a:pPr>
            <a:endParaRPr kumimoji="0" lang="en-GB" sz="1600" b="0" i="0" u="none" strike="noStrike" kern="1200" cap="none" spc="0" normalizeH="0" noProof="0" dirty="0" smtClean="0">
              <a:ln>
                <a:noFill/>
              </a:ln>
              <a:effectLst/>
              <a:uLnTx/>
              <a:uFillTx/>
              <a:ea typeface="Times New Roman" panose="02020603050405020304" pitchFamily="18" charset="0"/>
            </a:endParaRPr>
          </a:p>
        </p:txBody>
      </p:sp>
      <p:sp>
        <p:nvSpPr>
          <p:cNvPr id="11" name="TextBox 10"/>
          <p:cNvSpPr txBox="1"/>
          <p:nvPr/>
        </p:nvSpPr>
        <p:spPr>
          <a:xfrm>
            <a:off x="6383469" y="6201349"/>
            <a:ext cx="5459087" cy="677108"/>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T</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his map of weekly confirmed cases by middle super output area (MSOA) in England are included in the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PHE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is updated daily.  </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7" name="Title 1" descr="Map showing the 7-day case rate in Herefordshire MSOAs" title="Lab-confirmed cases around the county: this week"/>
          <p:cNvSpPr txBox="1">
            <a:spLocks/>
          </p:cNvSpPr>
          <p:nvPr/>
        </p:nvSpPr>
        <p:spPr>
          <a:xfrm>
            <a:off x="45003" y="266035"/>
            <a:ext cx="6417043" cy="649798"/>
          </a:xfrm>
          <a:prstGeom prst="rect">
            <a:avLst/>
          </a:prstGeom>
          <a:solidFill>
            <a:schemeClr val="accent2"/>
          </a:solidFill>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282E2B"/>
                </a:solidFill>
                <a:effectLst/>
                <a:uLnTx/>
                <a:uFillTx/>
                <a:ea typeface="+mj-ea"/>
                <a:cs typeface="Arial" panose="020B0604020202020204" pitchFamily="34" charset="0"/>
              </a:rPr>
              <a:t>Lab-confirmed cases around the county: this week</a:t>
            </a:r>
            <a:endParaRPr kumimoji="0" lang="en-GB" sz="2400" b="1" i="0" u="none" strike="noStrike" kern="1200" cap="none" spc="0" normalizeH="0" baseline="0" noProof="0" dirty="0">
              <a:ln>
                <a:noFill/>
              </a:ln>
              <a:solidFill>
                <a:srgbClr val="282E2B"/>
              </a:solidFill>
              <a:effectLst/>
              <a:uLnTx/>
              <a:uFillTx/>
              <a:ea typeface="+mj-ea"/>
              <a:cs typeface="Arial" panose="020B0604020202020204" pitchFamily="34" charset="0"/>
            </a:endParaRPr>
          </a:p>
        </p:txBody>
      </p:sp>
      <p:sp>
        <p:nvSpPr>
          <p:cNvPr id="10" name="Rectangle 9"/>
          <p:cNvSpPr/>
          <p:nvPr/>
        </p:nvSpPr>
        <p:spPr>
          <a:xfrm>
            <a:off x="7148825" y="142317"/>
            <a:ext cx="504317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Positive cases from samples taken in the 7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day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period ending 31/12/20*</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 name="TextBox 1"/>
          <p:cNvSpPr txBox="1"/>
          <p:nvPr/>
        </p:nvSpPr>
        <p:spPr>
          <a:xfrm>
            <a:off x="6392743" y="1484784"/>
            <a:ext cx="803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ea typeface="+mn-ea"/>
                <a:cs typeface="+mn-cs"/>
              </a:rPr>
              <a:t>Note that data for Wales is not included</a:t>
            </a:r>
            <a:endParaRPr kumimoji="0" lang="en-GB" sz="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6" name="Picture 15"/>
          <p:cNvPicPr>
            <a:picLocks noChangeAspect="1"/>
          </p:cNvPicPr>
          <p:nvPr/>
        </p:nvPicPr>
        <p:blipFill rotWithShape="1">
          <a:blip r:embed="rId5">
            <a:clrChange>
              <a:clrFrom>
                <a:srgbClr val="FFFFFF"/>
              </a:clrFrom>
              <a:clrTo>
                <a:srgbClr val="FFFFFF">
                  <a:alpha val="0"/>
                </a:srgbClr>
              </a:clrTo>
            </a:clrChange>
          </a:blip>
          <a:srcRect l="8548"/>
          <a:stretch/>
        </p:blipFill>
        <p:spPr>
          <a:xfrm>
            <a:off x="6417043" y="6201349"/>
            <a:ext cx="382229" cy="394583"/>
          </a:xfrm>
          <a:prstGeom prst="rect">
            <a:avLst/>
          </a:prstGeom>
        </p:spPr>
      </p:pic>
    </p:spTree>
    <p:extLst>
      <p:ext uri="{BB962C8B-B14F-4D97-AF65-F5344CB8AC3E}">
        <p14:creationId xmlns:p14="http://schemas.microsoft.com/office/powerpoint/2010/main" val="1631039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 standard template" id="{A72885D0-1A2A-4C58-88F4-C6E254859E9C}" vid="{919AB1B9-D6A2-494B-9B36-386A580FC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43330</TotalTime>
  <Words>3304</Words>
  <Application>Microsoft Office PowerPoint</Application>
  <PresentationFormat>Custom</PresentationFormat>
  <Paragraphs>166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2_Office Theme</vt:lpstr>
      <vt:lpstr>PowerPoint Presentation</vt:lpstr>
      <vt:lpstr>Contents </vt:lpstr>
      <vt:lpstr>Key messages</vt:lpstr>
      <vt:lpstr>Lab-confirmed COVID-19 cases in Herefordshire</vt:lpstr>
      <vt:lpstr>Lab-confirmed cases: comparisons</vt:lpstr>
      <vt:lpstr>Lab-confirmed cases: comparison  with neighbouring authorities</vt:lpstr>
      <vt:lpstr>PowerPoint Presentation</vt:lpstr>
      <vt:lpstr>PowerPoint Presentation</vt:lpstr>
      <vt:lpstr>PowerPoint Presentation</vt:lpstr>
      <vt:lpstr>PowerPoint Presentation</vt:lpstr>
      <vt:lpstr>Profile of deaths: published data</vt:lpstr>
      <vt:lpstr>Wider impacts: clinically vulnerable people</vt:lpstr>
      <vt:lpstr>Effects of lockdown on population movement</vt:lpstr>
      <vt:lpstr>Other resources</vt:lpstr>
    </vt:vector>
  </TitlesOfParts>
  <Company>Hoople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Shield List</dc:title>
  <dc:creator>Harris, Paul</dc:creator>
  <cp:lastModifiedBy>BSS</cp:lastModifiedBy>
  <cp:revision>2020</cp:revision>
  <dcterms:created xsi:type="dcterms:W3CDTF">2020-04-22T15:49:00Z</dcterms:created>
  <dcterms:modified xsi:type="dcterms:W3CDTF">2021-02-01T12:42:44Z</dcterms:modified>
</cp:coreProperties>
</file>